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46" r:id="rId2"/>
    <p:sldId id="598" r:id="rId3"/>
    <p:sldId id="565" r:id="rId4"/>
    <p:sldId id="582" r:id="rId5"/>
    <p:sldId id="550" r:id="rId6"/>
  </p:sldIdLst>
  <p:sldSz cx="9144000" cy="6858000" type="screen4x3"/>
  <p:notesSz cx="6724650" cy="9874250"/>
  <p:custDataLst>
    <p:tags r:id="rId9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94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0685"/>
    <a:srgbClr val="0000FF"/>
    <a:srgbClr val="00C413"/>
    <a:srgbClr val="3399FF"/>
    <a:srgbClr val="FFFFCC"/>
    <a:srgbClr val="4F81B3"/>
    <a:srgbClr val="E92B17"/>
    <a:srgbClr val="DA3514"/>
    <a:srgbClr val="FFCC66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9118" autoAdjust="0"/>
    <p:restoredTop sz="94810" autoAdjust="0"/>
  </p:normalViewPr>
  <p:slideViewPr>
    <p:cSldViewPr>
      <p:cViewPr>
        <p:scale>
          <a:sx n="100" d="100"/>
          <a:sy n="100" d="100"/>
        </p:scale>
        <p:origin x="-1002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972" y="-96"/>
      </p:cViewPr>
      <p:guideLst>
        <p:guide orient="horz" pos="3110"/>
        <p:guide pos="21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&#1055;&#1088;&#1072;&#1082;&#1090;&#1080;&#1082;&#1072;\&#1076;&#1080;&#1072;&#1075;&#1088;&#1072;&#1084;&#1084;&#1099;%20&#1060;&#1062;&#1055;%20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037168741004145E-2"/>
          <c:y val="4.7204590497616404E-2"/>
          <c:w val="0.91251248835830956"/>
          <c:h val="0.710228855321656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фап!$A$1</c:f>
              <c:strCache>
                <c:ptCount val="1"/>
                <c:pt idx="0">
                  <c:v>План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7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  <c:pt idx="4">
                <c:v>2018</c:v>
              </c:pt>
              <c:pt idx="5">
                <c:v>2019</c:v>
              </c:pt>
              <c:pt idx="6">
                <c:v>2020</c:v>
              </c:pt>
            </c:numLit>
          </c:cat>
          <c:val>
            <c:numRef>
              <c:f>фап!$A$2:$A$8</c:f>
              <c:numCache>
                <c:formatCode>General</c:formatCode>
                <c:ptCount val="7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</c:ser>
        <c:ser>
          <c:idx val="1"/>
          <c:order val="1"/>
          <c:tx>
            <c:strRef>
              <c:f>фап!$B$1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556246836771226E-2"/>
                  <c:y val="-5.9196640986822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757952820056945E-2"/>
                  <c:y val="-5.9196640986822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677270426742707E-2"/>
                  <c:y val="-5.9196640986822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3717611623399868E-2"/>
                  <c:y val="-5.9196640986822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7"/>
              <c:pt idx="0">
                <c:v>2014</c:v>
              </c:pt>
              <c:pt idx="1">
                <c:v>2015</c:v>
              </c:pt>
              <c:pt idx="2">
                <c:v>2016</c:v>
              </c:pt>
              <c:pt idx="3">
                <c:v>2017</c:v>
              </c:pt>
              <c:pt idx="4">
                <c:v>2018</c:v>
              </c:pt>
              <c:pt idx="5">
                <c:v>2019</c:v>
              </c:pt>
              <c:pt idx="6">
                <c:v>2020</c:v>
              </c:pt>
            </c:numLit>
          </c:cat>
          <c:val>
            <c:numRef>
              <c:f>фап!$B$2:$B$8</c:f>
              <c:numCache>
                <c:formatCode>General</c:formatCode>
                <c:ptCount val="7"/>
                <c:pt idx="0">
                  <c:v>0</c:v>
                </c:pt>
                <c:pt idx="1">
                  <c:v>4</c:v>
                </c:pt>
                <c:pt idx="2">
                  <c:v>2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065984"/>
        <c:axId val="137067520"/>
        <c:axId val="0"/>
      </c:bar3DChart>
      <c:catAx>
        <c:axId val="13706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37067520"/>
        <c:crosses val="autoZero"/>
        <c:auto val="1"/>
        <c:lblAlgn val="ctr"/>
        <c:lblOffset val="100"/>
        <c:noMultiLvlLbl val="0"/>
      </c:catAx>
      <c:valAx>
        <c:axId val="137067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37065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349589365845432"/>
          <c:y val="0.8440352322031216"/>
          <c:w val="0.4158589450512245"/>
          <c:h val="0.15376627028764309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09956" y="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514F47-819C-4755-8EBB-20281FF12AA3}" type="datetimeFigureOut">
              <a:rPr lang="ru-RU"/>
              <a:pPr>
                <a:defRPr/>
              </a:pPr>
              <a:t>13.07.2018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958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09956" y="937958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C54FF8-482F-4381-8998-D2702D942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07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9956" y="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377CA1-C43B-4D79-AEA7-14E54E69A7E6}" type="datetimeFigureOut">
              <a:rPr lang="ru-RU"/>
              <a:pPr>
                <a:defRPr/>
              </a:pPr>
              <a:t>13.07.2018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02" tIns="46351" rIns="92702" bIns="4635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2622" y="4689791"/>
            <a:ext cx="5379406" cy="4442455"/>
          </a:xfrm>
          <a:prstGeom prst="rect">
            <a:avLst/>
          </a:prstGeom>
        </p:spPr>
        <p:txBody>
          <a:bodyPr vert="horz" lIns="92702" tIns="46351" rIns="92702" bIns="46351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958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9956" y="9379580"/>
            <a:ext cx="2913126" cy="493075"/>
          </a:xfrm>
          <a:prstGeom prst="rect">
            <a:avLst/>
          </a:prstGeom>
        </p:spPr>
        <p:txBody>
          <a:bodyPr vert="horz" lIns="92702" tIns="46351" rIns="92702" bIns="4635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67BD713-A2F7-41B4-B9B1-008B7ABF6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61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4B9E5-2254-4C09-B7A4-A40E83A9CBBD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6424A-F37E-4133-93DA-A9C112D7CA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84FDC-06E3-4776-9BC9-513C1913421F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EA953-5233-4EC1-8794-A976C0DD29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621AD-3C2A-4444-BE95-29C893FF24CE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CC7F0-A1CC-4553-8BBC-1D7071F253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D165-8734-40D2-9E7E-41387218E40D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74650-3E89-4A1E-AD5F-8E4A9E7108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BDAA1-8942-434C-9DFB-3C0C352D2E2C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AC5AC-F53F-4DEC-BE30-E619F2BAA3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9955E-27C1-4F04-AEB3-225F09D69DA4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7A045-0874-4602-A759-31A254CA15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F065D-9182-4F45-987C-B23A283781FE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16ADB-A486-4BC8-B0AC-98F5C2F2B1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BD47-B789-4E82-9424-BC8B1BB98B55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E86F6-A638-422D-BB46-3411EFDDDE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F0C45-EB10-4622-9DC6-CF965B530269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4100-2A30-4A96-9183-780509DDB0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4E99F-1817-4981-A57D-D661853F3865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6D3AF-FC91-4854-B4FA-1B83937FCA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8B77-E8DA-4886-B3BA-0F8240EAD479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E5E9E-1304-43D9-8FCC-726F11F488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D8C8B4-E88E-4242-8DCE-7B26A2B4D017}" type="datetime1">
              <a:rPr lang="ru-RU" smtClean="0"/>
              <a:pPr>
                <a:defRPr/>
              </a:pPr>
              <a:t>13.07.2018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2B2DDF-E1E9-4D11-8C67-53A1068881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8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69" name="Содержимое 9"/>
          <p:cNvSpPr>
            <a:spLocks/>
          </p:cNvSpPr>
          <p:nvPr/>
        </p:nvSpPr>
        <p:spPr bwMode="auto">
          <a:xfrm>
            <a:off x="395536" y="1628800"/>
            <a:ext cx="8461126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ctr">
              <a:buFont typeface="Arial" charset="0"/>
              <a:buNone/>
            </a:pPr>
            <a:endParaRPr lang="ru-RU" altLang="ru-RU" sz="4000" dirty="0" smtClean="0">
              <a:solidFill>
                <a:srgbClr val="E92B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marL="514350" indent="-514350" algn="ctr">
              <a:buFont typeface="Arial" charset="0"/>
              <a:buNone/>
            </a:pPr>
            <a:r>
              <a:rPr lang="ru-RU" altLang="ru-RU" sz="4000" dirty="0" smtClean="0">
                <a:solidFill>
                  <a:srgbClr val="E9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altLang="ru-RU" sz="3200" dirty="0">
                <a:solidFill>
                  <a:srgbClr val="E9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С Т Р О И Т Е Л Ь С Т В О</a:t>
            </a:r>
            <a:br>
              <a:rPr lang="ru-RU" altLang="ru-RU" sz="3200" dirty="0">
                <a:solidFill>
                  <a:srgbClr val="E9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</a:br>
            <a:r>
              <a:rPr lang="ru-RU" altLang="ru-RU" sz="3200" dirty="0">
                <a:solidFill>
                  <a:srgbClr val="E9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УЧРЕЖДЕНИЙ ПЕРВИЧНОЙ МЕДИКО-САНИТАРНОЙ ПОМОЩИ НА СЕЛЕ</a:t>
            </a:r>
            <a:br>
              <a:rPr lang="ru-RU" altLang="ru-RU" sz="3200" dirty="0">
                <a:solidFill>
                  <a:srgbClr val="E92B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</a:br>
            <a:r>
              <a:rPr lang="ru-RU" altLang="ru-RU" sz="4000" dirty="0" smtClean="0">
                <a:solidFill>
                  <a:srgbClr val="C406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в рамках программы </a:t>
            </a:r>
            <a:r>
              <a:rPr lang="ru-RU" altLang="ru-RU" sz="4000" dirty="0" smtClean="0">
                <a:solidFill>
                  <a:srgbClr val="C406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«Устойчивое развитие сельских территорий» </a:t>
            </a:r>
          </a:p>
          <a:p>
            <a:pPr marL="514350" indent="-514350" algn="ctr"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altLang="ru-RU" sz="2800" b="1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marL="514350" indent="-514350"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УФА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-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2018</a:t>
            </a:r>
            <a:endParaRPr lang="ru-RU" alt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2052" name="Прямоугольник 2"/>
          <p:cNvSpPr>
            <a:spLocks noChangeArrowheads="1"/>
          </p:cNvSpPr>
          <p:nvPr/>
        </p:nvSpPr>
        <p:spPr bwMode="auto">
          <a:xfrm>
            <a:off x="1077913" y="549275"/>
            <a:ext cx="80660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500" b="1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cs typeface="Times New Roman" pitchFamily="16" charset="0"/>
              </a:rPr>
              <a:t>МИНИСТЕРСТВО СЕЛЬСКОГО ХОЗЯЙСТВА РЕСПУБЛИКИ БАШКОРТОСТАН</a:t>
            </a:r>
          </a:p>
        </p:txBody>
      </p:sp>
      <p:sp>
        <p:nvSpPr>
          <p:cNvPr id="4" name="Волна 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250825" y="476250"/>
            <a:ext cx="863600" cy="1008063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05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0350"/>
            <a:ext cx="920750" cy="1512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077913" y="549275"/>
            <a:ext cx="80660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500" b="1">
                <a:solidFill>
                  <a:schemeClr val="hlink"/>
                </a:solidFill>
                <a:latin typeface="Times New Roman" pitchFamily="16" charset="0"/>
                <a:cs typeface="Times New Roman" pitchFamily="16" charset="0"/>
              </a:rPr>
              <a:t>МИНИСТЕРСТВО СЕЛЬСКОГО ХОЗЯЙСТВА РЕСПУБЛИКИ БАШКОРТОСТАН</a:t>
            </a:r>
          </a:p>
        </p:txBody>
      </p:sp>
      <p:sp>
        <p:nvSpPr>
          <p:cNvPr id="4" name="Волна 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395288" y="333375"/>
            <a:ext cx="611187" cy="611188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260350"/>
            <a:ext cx="611187" cy="1004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403350" y="908050"/>
            <a:ext cx="7345363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4211638" y="6237288"/>
            <a:ext cx="792162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 spc="32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</p:txBody>
      </p:sp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0" y="2924175"/>
            <a:ext cx="9144000" cy="3082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i="1" dirty="0">
                <a:solidFill>
                  <a:srgbClr val="E92B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2" charset="0"/>
              </a:rPr>
              <a:t/>
            </a:r>
            <a:br>
              <a:rPr lang="ru-RU" sz="3200" b="1" i="1" dirty="0">
                <a:solidFill>
                  <a:srgbClr val="E92B1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2" charset="0"/>
              </a:rPr>
            </a:br>
            <a:endParaRPr lang="ru-RU" sz="3200" b="1" i="1" dirty="0">
              <a:solidFill>
                <a:srgbClr val="E92B1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2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8501063" y="6286500"/>
            <a:ext cx="428625" cy="385763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05593" y="1138239"/>
            <a:ext cx="8748713" cy="100430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фельдшерско-акушерских пунктов, ед.</a:t>
            </a:r>
            <a:r>
              <a:rPr lang="ru-RU" sz="2400" b="1" dirty="0">
                <a:solidFill>
                  <a:srgbClr val="E92B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E92B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E92B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8" y="6276293"/>
            <a:ext cx="8062287" cy="30473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96088" y="6286500"/>
            <a:ext cx="2133600" cy="365125"/>
          </a:xfrm>
        </p:spPr>
        <p:txBody>
          <a:bodyPr/>
          <a:lstStyle/>
          <a:p>
            <a:pPr>
              <a:defRPr/>
            </a:pPr>
            <a:fld id="{A5E34100-2A30-4A96-9183-780509DDB0BA}" type="slidenum">
              <a:rPr lang="ru-RU" sz="2000" b="1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33" name="Диаграмма 32"/>
          <p:cNvGraphicFramePr/>
          <p:nvPr/>
        </p:nvGraphicFramePr>
        <p:xfrm>
          <a:off x="1619672" y="1874520"/>
          <a:ext cx="6480720" cy="429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077913" y="549275"/>
            <a:ext cx="80660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500" b="1">
                <a:solidFill>
                  <a:schemeClr val="hlink"/>
                </a:solidFill>
                <a:latin typeface="Times New Roman" pitchFamily="16" charset="0"/>
                <a:cs typeface="Times New Roman" pitchFamily="16" charset="0"/>
              </a:rPr>
              <a:t>МИНИСТЕРСТВО СЕЛЬСКОГО ХОЗЯЙСТВА РЕСПУБЛИКИ БАШКОРТОСТАН</a:t>
            </a:r>
          </a:p>
        </p:txBody>
      </p:sp>
      <p:sp>
        <p:nvSpPr>
          <p:cNvPr id="4" name="Волна 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395288" y="333375"/>
            <a:ext cx="611187" cy="611188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260350"/>
            <a:ext cx="611187" cy="1004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403350" y="908050"/>
            <a:ext cx="7345363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4211638" y="6237288"/>
            <a:ext cx="792162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 spc="32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8501063" y="6286500"/>
            <a:ext cx="428625" cy="385763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058872"/>
              </p:ext>
            </p:extLst>
          </p:nvPr>
        </p:nvGraphicFramePr>
        <p:xfrm>
          <a:off x="1295400" y="836712"/>
          <a:ext cx="7205663" cy="1281331"/>
        </p:xfrm>
        <a:graphic>
          <a:graphicData uri="http://schemas.openxmlformats.org/drawingml/2006/table">
            <a:tbl>
              <a:tblPr/>
              <a:tblGrid>
                <a:gridCol w="7205663"/>
              </a:tblGrid>
              <a:tr h="1281331">
                <a:tc>
                  <a:txBody>
                    <a:bodyPr/>
                    <a:lstStyle/>
                    <a:p>
                      <a:pPr algn="ctr" defTabSz="449263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Информация по фельдшерско-акушерским пунктам </a:t>
                      </a:r>
                    </a:p>
                    <a:p>
                      <a:pPr algn="ctr" defTabSz="449263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2014-201</a:t>
                      </a:r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годы</a:t>
                      </a:r>
                    </a:p>
                    <a:p>
                      <a:r>
                        <a:rPr lang="ru-RU" sz="3200" b="1" baseline="0" dirty="0" smtClean="0">
                          <a:solidFill>
                            <a:srgbClr val="DA35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endParaRPr lang="ru-RU" sz="2800" b="1" dirty="0">
                        <a:solidFill>
                          <a:srgbClr val="DA35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220105"/>
              </p:ext>
            </p:extLst>
          </p:nvPr>
        </p:nvGraphicFramePr>
        <p:xfrm>
          <a:off x="323527" y="1484783"/>
          <a:ext cx="8425186" cy="47076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9"/>
                <a:gridCol w="1944216"/>
                <a:gridCol w="1440160"/>
                <a:gridCol w="936104"/>
                <a:gridCol w="1152128"/>
                <a:gridCol w="1152128"/>
                <a:gridCol w="1368401"/>
              </a:tblGrid>
              <a:tr h="300716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Местонахождение объекта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площадь,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кв. м.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субсидий, тыс.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строительства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7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том числе средства: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87"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РФ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РБ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Зиянчуринский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с.Новые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Чебеньки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2628,82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1518,82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Илишевский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с.Аккузево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4544,67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3434,67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Илишевский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с.Старокуктово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4082,78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2972,78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Ишимбайский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д.Биксяново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2979,89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996,92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1982,97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Ишимбайский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д.Ишимово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2987,18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888,00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2099,18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Ишимбайский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д.Тимашевка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2920,79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1810,79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0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Абзелиловский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д.Абдульмамбетово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64,36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2304,00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2283,00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234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Абзелиловский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д.Хамитово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64,36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2656,98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2428,48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228,50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8" y="6276293"/>
            <a:ext cx="8062287" cy="30473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31013" y="6290469"/>
            <a:ext cx="2133600" cy="365125"/>
          </a:xfrm>
        </p:spPr>
        <p:txBody>
          <a:bodyPr/>
          <a:lstStyle/>
          <a:p>
            <a:pPr>
              <a:defRPr/>
            </a:pPr>
            <a:fld id="{A5E34100-2A30-4A96-9183-780509DDB0BA}" type="slidenum">
              <a:rPr lang="ru-RU" sz="2000" b="1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077913" y="549275"/>
            <a:ext cx="80660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500" b="1" dirty="0">
                <a:solidFill>
                  <a:schemeClr val="hlink"/>
                </a:solidFill>
                <a:latin typeface="Times New Roman" pitchFamily="16" charset="0"/>
                <a:cs typeface="Times New Roman" pitchFamily="16" charset="0"/>
              </a:rPr>
              <a:t>МИНИСТЕРСТВО СЕЛЬСКОГО ХОЗЯЙСТВА РЕСПУБЛИКИ БАШКОРТОСТАН</a:t>
            </a:r>
          </a:p>
        </p:txBody>
      </p:sp>
      <p:sp>
        <p:nvSpPr>
          <p:cNvPr id="4" name="Волна 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395288" y="333375"/>
            <a:ext cx="611187" cy="611188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260350"/>
            <a:ext cx="611187" cy="1004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403350" y="908050"/>
            <a:ext cx="7345363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4211638" y="6237288"/>
            <a:ext cx="792162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kern="10" spc="32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8501063" y="6286500"/>
            <a:ext cx="428625" cy="385763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458514"/>
              </p:ext>
            </p:extLst>
          </p:nvPr>
        </p:nvGraphicFramePr>
        <p:xfrm>
          <a:off x="1295400" y="990283"/>
          <a:ext cx="7205663" cy="1127760"/>
        </p:xfrm>
        <a:graphic>
          <a:graphicData uri="http://schemas.openxmlformats.org/drawingml/2006/table">
            <a:tbl>
              <a:tblPr/>
              <a:tblGrid>
                <a:gridCol w="7205663"/>
              </a:tblGrid>
              <a:tr h="625475">
                <a:tc>
                  <a:txBody>
                    <a:bodyPr/>
                    <a:lstStyle/>
                    <a:p>
                      <a:pPr algn="ctr" defTabSz="449263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Информация по фельдшерско-акушерским пунктам </a:t>
                      </a:r>
                    </a:p>
                    <a:p>
                      <a:pPr algn="ctr" defTabSz="449263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2014-201</a:t>
                      </a:r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годы</a:t>
                      </a:r>
                    </a:p>
                    <a:p>
                      <a:r>
                        <a:rPr lang="ru-RU" sz="3200" b="1" baseline="0" dirty="0" smtClean="0">
                          <a:solidFill>
                            <a:srgbClr val="DA35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endParaRPr lang="ru-RU" sz="2800" b="1" dirty="0">
                        <a:solidFill>
                          <a:srgbClr val="DA35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432894"/>
              </p:ext>
            </p:extLst>
          </p:nvPr>
        </p:nvGraphicFramePr>
        <p:xfrm>
          <a:off x="323527" y="1628803"/>
          <a:ext cx="8425186" cy="460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9"/>
                <a:gridCol w="2016224"/>
                <a:gridCol w="1368152"/>
                <a:gridCol w="936104"/>
                <a:gridCol w="1152128"/>
                <a:gridCol w="1152128"/>
                <a:gridCol w="1368401"/>
              </a:tblGrid>
              <a:tr h="300431">
                <a:tc row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Местонахождение объекта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площадь,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кв. м.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субсидий, тыс.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строительства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4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том числе средства: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474"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РФ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РБ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Зиянчуринский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д.Ибраево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2756,77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1899,46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857,31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Ишимбайский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д.Восток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3343,56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1553,56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Илишевский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с.Кадырово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63,93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3350,00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Калтасинский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Киебак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3313,10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2163,10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1150,00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Абзелиловский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район,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д.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Атавды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3328,45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1431,57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1896,87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Аургазинский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район,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с.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Семенкино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3406,03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1464,93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1941,10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Аскинский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с.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Кигазы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3610,77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1552,99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2057,78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0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Миякинский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с. Новые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Карамалы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68,6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4399,90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1892,41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2507,43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8" y="6276293"/>
            <a:ext cx="8062287" cy="30473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796088" y="6296818"/>
            <a:ext cx="2133600" cy="365125"/>
          </a:xfrm>
        </p:spPr>
        <p:txBody>
          <a:bodyPr/>
          <a:lstStyle/>
          <a:p>
            <a:pPr>
              <a:defRPr/>
            </a:pPr>
            <a:fld id="{A5E34100-2A30-4A96-9183-780509DDB0BA}" type="slidenum">
              <a:rPr lang="ru-RU" sz="2000" b="1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8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195362" y="237029"/>
            <a:ext cx="8785225" cy="6480175"/>
          </a:xfrm>
          <a:prstGeom prst="roundRect">
            <a:avLst>
              <a:gd name="adj" fmla="val 154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dirty="0"/>
          </a:p>
        </p:txBody>
      </p:sp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1077913" y="549275"/>
            <a:ext cx="80660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500" b="1">
                <a:solidFill>
                  <a:schemeClr val="hlink"/>
                </a:solidFill>
                <a:latin typeface="Times New Roman" pitchFamily="16" charset="0"/>
                <a:cs typeface="Times New Roman" pitchFamily="16" charset="0"/>
              </a:rPr>
              <a:t>МИНИСТЕРСТВО СЕЛЬСКОГО ХОЗЯЙСТВА РЕСПУБЛИКИ БАШКОРТОСТАН</a:t>
            </a:r>
          </a:p>
        </p:txBody>
      </p:sp>
      <p:sp>
        <p:nvSpPr>
          <p:cNvPr id="4" name="Волна 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395288" y="333375"/>
            <a:ext cx="611187" cy="611188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 cstate="print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260350"/>
            <a:ext cx="611187" cy="1004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1403350" y="908050"/>
            <a:ext cx="7345363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8501063" y="6286500"/>
            <a:ext cx="428625" cy="385763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971600" y="3068960"/>
            <a:ext cx="3168351" cy="504056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ru-RU" sz="1000" b="1" dirty="0">
                <a:solidFill>
                  <a:schemeClr val="tx2"/>
                </a:solidFill>
                <a:latin typeface="Times New Roman" pitchFamily="18" charset="0"/>
              </a:rPr>
              <a:t>Фельдшерско-акушерский пункт </a:t>
            </a:r>
            <a:endParaRPr lang="ru-RU" sz="1000" b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с.Аккузево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Илишевский</a:t>
            </a:r>
            <a:endParaRPr lang="ru-RU" sz="1000" b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 район (2014 г.)</a:t>
            </a:r>
            <a:endParaRPr lang="ru-RU" sz="10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 l="3864" t="4248" r="6201" b="5823"/>
          <a:stretch>
            <a:fillRect/>
          </a:stretch>
        </p:blipFill>
        <p:spPr bwMode="auto">
          <a:xfrm>
            <a:off x="1187624" y="1268760"/>
            <a:ext cx="289915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2"/>
          <p:cNvSpPr>
            <a:spLocks noChangeArrowheads="1"/>
          </p:cNvSpPr>
          <p:nvPr/>
        </p:nvSpPr>
        <p:spPr bwMode="auto">
          <a:xfrm>
            <a:off x="4355976" y="3068960"/>
            <a:ext cx="406521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dirty="0">
                <a:solidFill>
                  <a:schemeClr val="tx2"/>
                </a:solidFill>
                <a:latin typeface="Times New Roman" pitchFamily="18" charset="0"/>
              </a:rPr>
              <a:t>Ф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ельдшерско-акушерский пункт </a:t>
            </a:r>
          </a:p>
          <a:p>
            <a:pPr algn="ctr" eaLnBrk="1" hangingPunct="1">
              <a:defRPr/>
            </a:pP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д.Абдульмамбетово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,</a:t>
            </a:r>
          </a:p>
          <a:p>
            <a:pPr algn="ctr" eaLnBrk="1" hangingPunct="1">
              <a:defRPr/>
            </a:pP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Абзелиловский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 район (2015 г.)</a:t>
            </a:r>
            <a:endParaRPr lang="ru-RU" altLang="ru-RU" sz="1000" b="1" dirty="0" smtClean="0">
              <a:solidFill>
                <a:schemeClr val="tx2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8" y="6276293"/>
            <a:ext cx="8062287" cy="3047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t="29930" r="43415" b="31972"/>
          <a:stretch/>
        </p:blipFill>
        <p:spPr>
          <a:xfrm>
            <a:off x="5004048" y="980728"/>
            <a:ext cx="2808312" cy="203420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796088" y="6296818"/>
            <a:ext cx="2133600" cy="365125"/>
          </a:xfrm>
        </p:spPr>
        <p:txBody>
          <a:bodyPr/>
          <a:lstStyle/>
          <a:p>
            <a:pPr>
              <a:defRPr/>
            </a:pPr>
            <a:fld id="{6CF6424A-F37E-4133-93DA-A9C112D7CAF5}" type="slidenum">
              <a:rPr lang="ru-RU" sz="2000" b="1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30" name="Picture 6" descr="C:\Users\фарка\Desktop\Практика\ФАП Калтасы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3645024"/>
            <a:ext cx="2952328" cy="1960807"/>
          </a:xfrm>
          <a:prstGeom prst="rect">
            <a:avLst/>
          </a:prstGeom>
          <a:noFill/>
        </p:spPr>
      </p:pic>
      <p:sp>
        <p:nvSpPr>
          <p:cNvPr id="20" name="Прямоугольник 2"/>
          <p:cNvSpPr>
            <a:spLocks noChangeArrowheads="1"/>
          </p:cNvSpPr>
          <p:nvPr/>
        </p:nvSpPr>
        <p:spPr bwMode="auto">
          <a:xfrm>
            <a:off x="1115616" y="5589240"/>
            <a:ext cx="30963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dirty="0">
                <a:solidFill>
                  <a:schemeClr val="tx2"/>
                </a:solidFill>
                <a:latin typeface="Times New Roman" pitchFamily="18" charset="0"/>
              </a:rPr>
              <a:t>Ф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ельдшерско-акушерский пункт </a:t>
            </a:r>
          </a:p>
          <a:p>
            <a:pPr algn="ctr" eaLnBrk="1" hangingPunct="1">
              <a:defRPr/>
            </a:pP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д.Киебак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,</a:t>
            </a:r>
          </a:p>
          <a:p>
            <a:pPr algn="ctr" eaLnBrk="1" hangingPunct="1">
              <a:defRPr/>
            </a:pP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Калтасинский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 район (2015 г.)</a:t>
            </a:r>
            <a:endParaRPr lang="ru-RU" altLang="ru-RU" sz="1000" b="1" dirty="0" smtClean="0">
              <a:solidFill>
                <a:schemeClr val="tx2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1026" name="Picture 2" descr="G:\Каталоги\ФАП Кигазы 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3645024"/>
            <a:ext cx="2808312" cy="2101553"/>
          </a:xfrm>
          <a:prstGeom prst="rect">
            <a:avLst/>
          </a:prstGeom>
          <a:noFill/>
        </p:spPr>
      </p:pic>
      <p:sp>
        <p:nvSpPr>
          <p:cNvPr id="18" name="Прямоугольник 2"/>
          <p:cNvSpPr>
            <a:spLocks noChangeArrowheads="1"/>
          </p:cNvSpPr>
          <p:nvPr/>
        </p:nvSpPr>
        <p:spPr bwMode="auto">
          <a:xfrm>
            <a:off x="4788024" y="5733256"/>
            <a:ext cx="30963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000" b="1" dirty="0">
                <a:solidFill>
                  <a:schemeClr val="tx2"/>
                </a:solidFill>
                <a:latin typeface="Times New Roman" pitchFamily="18" charset="0"/>
              </a:rPr>
              <a:t>Ф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ельдшерско-акушерский пункт </a:t>
            </a:r>
          </a:p>
          <a:p>
            <a:pPr algn="ctr" eaLnBrk="1" hangingPunct="1">
              <a:defRPr/>
            </a:pP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с. </a:t>
            </a: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Кигазы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,</a:t>
            </a:r>
          </a:p>
          <a:p>
            <a:pPr algn="ctr" eaLnBrk="1" hangingPunct="1">
              <a:defRPr/>
            </a:pPr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</a:rPr>
              <a:t>Аскинский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</a:rPr>
              <a:t> район (2017 г.)</a:t>
            </a:r>
            <a:endParaRPr lang="ru-RU" altLang="ru-RU" sz="1000" b="1" dirty="0" smtClean="0">
              <a:solidFill>
                <a:schemeClr val="tx2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5dd3b5eab04799935286d652a75b776e2b83c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20509</TotalTime>
  <Words>354</Words>
  <Application>Microsoft Office PowerPoint</Application>
  <PresentationFormat>Экран (4:3)</PresentationFormat>
  <Paragraphs>191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Батырова Гульназ Забировна</cp:lastModifiedBy>
  <cp:revision>1446</cp:revision>
  <cp:lastPrinted>2018-04-02T06:03:36Z</cp:lastPrinted>
  <dcterms:created xsi:type="dcterms:W3CDTF">2011-08-30T11:14:35Z</dcterms:created>
  <dcterms:modified xsi:type="dcterms:W3CDTF">2018-07-13T12:00:13Z</dcterms:modified>
</cp:coreProperties>
</file>