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78" r:id="rId2"/>
    <p:sldId id="381" r:id="rId3"/>
    <p:sldId id="407" r:id="rId4"/>
    <p:sldId id="408" r:id="rId5"/>
    <p:sldId id="409" r:id="rId6"/>
    <p:sldId id="410" r:id="rId7"/>
    <p:sldId id="411" r:id="rId8"/>
    <p:sldId id="412" r:id="rId9"/>
    <p:sldId id="413" r:id="rId10"/>
  </p:sldIdLst>
  <p:sldSz cx="12192000" cy="6858000"/>
  <p:notesSz cx="6858000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6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04" autoAdjust="0"/>
  </p:normalViewPr>
  <p:slideViewPr>
    <p:cSldViewPr snapToGrid="0">
      <p:cViewPr>
        <p:scale>
          <a:sx n="118" d="100"/>
          <a:sy n="118" d="100"/>
        </p:scale>
        <p:origin x="-276" y="19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224223-E403-418C-856E-04CE9726C2D1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BD27E0-6C73-469E-9868-004E334E94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85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D27E0-6C73-469E-9868-004E334E94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8144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4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6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68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1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37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712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472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315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750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5" y="4406900"/>
            <a:ext cx="10363200" cy="1362075"/>
          </a:xfrm>
        </p:spPr>
        <p:txBody>
          <a:bodyPr anchor="t"/>
          <a:lstStyle>
            <a:lvl1pPr algn="l">
              <a:defRPr sz="4799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5" y="2906714"/>
            <a:ext cx="10363200" cy="1500187"/>
          </a:xfrm>
        </p:spPr>
        <p:txBody>
          <a:bodyPr anchor="b"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544225" indent="0">
              <a:buNone/>
              <a:defRPr sz="2099">
                <a:solidFill>
                  <a:schemeClr val="tx1">
                    <a:tint val="75000"/>
                  </a:schemeClr>
                </a:solidFill>
              </a:defRPr>
            </a:lvl2pPr>
            <a:lvl3pPr marL="1088449" indent="0">
              <a:buNone/>
              <a:defRPr sz="1899">
                <a:solidFill>
                  <a:schemeClr val="tx1">
                    <a:tint val="75000"/>
                  </a:schemeClr>
                </a:solidFill>
              </a:defRPr>
            </a:lvl3pPr>
            <a:lvl4pPr marL="1632674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4pPr>
            <a:lvl5pPr marL="2176899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5pPr>
            <a:lvl6pPr marL="2721123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6pPr>
            <a:lvl7pPr marL="3265348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7pPr>
            <a:lvl8pPr marL="3809573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8pPr>
            <a:lvl9pPr marL="4353797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254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299"/>
            </a:lvl1pPr>
            <a:lvl2pPr>
              <a:defRPr sz="2899"/>
            </a:lvl2pPr>
            <a:lvl3pPr>
              <a:defRPr sz="2399"/>
            </a:lvl3pPr>
            <a:lvl4pPr>
              <a:defRPr sz="2099"/>
            </a:lvl4pPr>
            <a:lvl5pPr>
              <a:defRPr sz="2099"/>
            </a:lvl5pPr>
            <a:lvl6pPr>
              <a:defRPr sz="2099"/>
            </a:lvl6pPr>
            <a:lvl7pPr>
              <a:defRPr sz="2099"/>
            </a:lvl7pPr>
            <a:lvl8pPr>
              <a:defRPr sz="2099"/>
            </a:lvl8pPr>
            <a:lvl9pPr>
              <a:defRPr sz="20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299"/>
            </a:lvl1pPr>
            <a:lvl2pPr>
              <a:defRPr sz="2899"/>
            </a:lvl2pPr>
            <a:lvl3pPr>
              <a:defRPr sz="2399"/>
            </a:lvl3pPr>
            <a:lvl4pPr>
              <a:defRPr sz="2099"/>
            </a:lvl4pPr>
            <a:lvl5pPr>
              <a:defRPr sz="2099"/>
            </a:lvl5pPr>
            <a:lvl6pPr>
              <a:defRPr sz="2099"/>
            </a:lvl6pPr>
            <a:lvl7pPr>
              <a:defRPr sz="2099"/>
            </a:lvl7pPr>
            <a:lvl8pPr>
              <a:defRPr sz="2099"/>
            </a:lvl8pPr>
            <a:lvl9pPr>
              <a:defRPr sz="20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774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899" b="1"/>
            </a:lvl1pPr>
            <a:lvl2pPr marL="544225" indent="0">
              <a:buNone/>
              <a:defRPr sz="2399" b="1"/>
            </a:lvl2pPr>
            <a:lvl3pPr marL="1088449" indent="0">
              <a:buNone/>
              <a:defRPr sz="2099" b="1"/>
            </a:lvl3pPr>
            <a:lvl4pPr marL="1632674" indent="0">
              <a:buNone/>
              <a:defRPr sz="1899" b="1"/>
            </a:lvl4pPr>
            <a:lvl5pPr marL="2176899" indent="0">
              <a:buNone/>
              <a:defRPr sz="1899" b="1"/>
            </a:lvl5pPr>
            <a:lvl6pPr marL="2721123" indent="0">
              <a:buNone/>
              <a:defRPr sz="1899" b="1"/>
            </a:lvl6pPr>
            <a:lvl7pPr marL="3265348" indent="0">
              <a:buNone/>
              <a:defRPr sz="1899" b="1"/>
            </a:lvl7pPr>
            <a:lvl8pPr marL="3809573" indent="0">
              <a:buNone/>
              <a:defRPr sz="1899" b="1"/>
            </a:lvl8pPr>
            <a:lvl9pPr marL="4353797" indent="0">
              <a:buNone/>
              <a:defRPr sz="189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951288"/>
          </a:xfrm>
        </p:spPr>
        <p:txBody>
          <a:bodyPr/>
          <a:lstStyle>
            <a:lvl1pPr>
              <a:defRPr sz="2899"/>
            </a:lvl1pPr>
            <a:lvl2pPr>
              <a:defRPr sz="2399"/>
            </a:lvl2pPr>
            <a:lvl3pPr>
              <a:defRPr sz="2099"/>
            </a:lvl3pPr>
            <a:lvl4pPr>
              <a:defRPr sz="1899"/>
            </a:lvl4pPr>
            <a:lvl5pPr>
              <a:defRPr sz="1899"/>
            </a:lvl5pPr>
            <a:lvl6pPr>
              <a:defRPr sz="1899"/>
            </a:lvl6pPr>
            <a:lvl7pPr>
              <a:defRPr sz="1899"/>
            </a:lvl7pPr>
            <a:lvl8pPr>
              <a:defRPr sz="1899"/>
            </a:lvl8pPr>
            <a:lvl9pPr>
              <a:defRPr sz="18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4" cy="639762"/>
          </a:xfrm>
        </p:spPr>
        <p:txBody>
          <a:bodyPr anchor="b"/>
          <a:lstStyle>
            <a:lvl1pPr marL="0" indent="0">
              <a:buNone/>
              <a:defRPr sz="2899" b="1"/>
            </a:lvl1pPr>
            <a:lvl2pPr marL="544225" indent="0">
              <a:buNone/>
              <a:defRPr sz="2399" b="1"/>
            </a:lvl2pPr>
            <a:lvl3pPr marL="1088449" indent="0">
              <a:buNone/>
              <a:defRPr sz="2099" b="1"/>
            </a:lvl3pPr>
            <a:lvl4pPr marL="1632674" indent="0">
              <a:buNone/>
              <a:defRPr sz="1899" b="1"/>
            </a:lvl4pPr>
            <a:lvl5pPr marL="2176899" indent="0">
              <a:buNone/>
              <a:defRPr sz="1899" b="1"/>
            </a:lvl5pPr>
            <a:lvl6pPr marL="2721123" indent="0">
              <a:buNone/>
              <a:defRPr sz="1899" b="1"/>
            </a:lvl6pPr>
            <a:lvl7pPr marL="3265348" indent="0">
              <a:buNone/>
              <a:defRPr sz="1899" b="1"/>
            </a:lvl7pPr>
            <a:lvl8pPr marL="3809573" indent="0">
              <a:buNone/>
              <a:defRPr sz="1899" b="1"/>
            </a:lvl8pPr>
            <a:lvl9pPr marL="4353797" indent="0">
              <a:buNone/>
              <a:defRPr sz="189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7" y="2174876"/>
            <a:ext cx="5389034" cy="3951288"/>
          </a:xfrm>
        </p:spPr>
        <p:txBody>
          <a:bodyPr/>
          <a:lstStyle>
            <a:lvl1pPr>
              <a:defRPr sz="2899"/>
            </a:lvl1pPr>
            <a:lvl2pPr>
              <a:defRPr sz="2399"/>
            </a:lvl2pPr>
            <a:lvl3pPr>
              <a:defRPr sz="2099"/>
            </a:lvl3pPr>
            <a:lvl4pPr>
              <a:defRPr sz="1899"/>
            </a:lvl4pPr>
            <a:lvl5pPr>
              <a:defRPr sz="1899"/>
            </a:lvl5pPr>
            <a:lvl6pPr>
              <a:defRPr sz="1899"/>
            </a:lvl6pPr>
            <a:lvl7pPr>
              <a:defRPr sz="1899"/>
            </a:lvl7pPr>
            <a:lvl8pPr>
              <a:defRPr sz="1899"/>
            </a:lvl8pPr>
            <a:lvl9pPr>
              <a:defRPr sz="18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051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818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927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399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799"/>
            </a:lvl1pPr>
            <a:lvl2pPr>
              <a:defRPr sz="3299"/>
            </a:lvl2pPr>
            <a:lvl3pPr>
              <a:defRPr sz="2899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699"/>
            </a:lvl1pPr>
            <a:lvl2pPr marL="544225" indent="0">
              <a:buNone/>
              <a:defRPr sz="1400"/>
            </a:lvl2pPr>
            <a:lvl3pPr marL="1088449" indent="0">
              <a:buNone/>
              <a:defRPr sz="1200"/>
            </a:lvl3pPr>
            <a:lvl4pPr marL="1632674" indent="0">
              <a:buNone/>
              <a:defRPr sz="1100"/>
            </a:lvl4pPr>
            <a:lvl5pPr marL="2176899" indent="0">
              <a:buNone/>
              <a:defRPr sz="1100"/>
            </a:lvl5pPr>
            <a:lvl6pPr marL="2721123" indent="0">
              <a:buNone/>
              <a:defRPr sz="1100"/>
            </a:lvl6pPr>
            <a:lvl7pPr marL="3265348" indent="0">
              <a:buNone/>
              <a:defRPr sz="1100"/>
            </a:lvl7pPr>
            <a:lvl8pPr marL="3809573" indent="0">
              <a:buNone/>
              <a:defRPr sz="1100"/>
            </a:lvl8pPr>
            <a:lvl9pPr marL="435379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5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8" y="4800601"/>
            <a:ext cx="7315200" cy="566738"/>
          </a:xfrm>
        </p:spPr>
        <p:txBody>
          <a:bodyPr anchor="b"/>
          <a:lstStyle>
            <a:lvl1pPr algn="l">
              <a:defRPr sz="2399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8" y="612776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799"/>
            </a:lvl1pPr>
            <a:lvl2pPr marL="544225" indent="0">
              <a:buNone/>
              <a:defRPr sz="3299"/>
            </a:lvl2pPr>
            <a:lvl3pPr marL="1088449" indent="0">
              <a:buNone/>
              <a:defRPr sz="2899"/>
            </a:lvl3pPr>
            <a:lvl4pPr marL="1632674" indent="0">
              <a:buNone/>
              <a:defRPr sz="2399"/>
            </a:lvl4pPr>
            <a:lvl5pPr marL="2176899" indent="0">
              <a:buNone/>
              <a:defRPr sz="2399"/>
            </a:lvl5pPr>
            <a:lvl6pPr marL="2721123" indent="0">
              <a:buNone/>
              <a:defRPr sz="2399"/>
            </a:lvl6pPr>
            <a:lvl7pPr marL="3265348" indent="0">
              <a:buNone/>
              <a:defRPr sz="2399"/>
            </a:lvl7pPr>
            <a:lvl8pPr marL="3809573" indent="0">
              <a:buNone/>
              <a:defRPr sz="2399"/>
            </a:lvl8pPr>
            <a:lvl9pPr marL="4353797" indent="0">
              <a:buNone/>
              <a:defRPr sz="2399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699"/>
            </a:lvl1pPr>
            <a:lvl2pPr marL="544225" indent="0">
              <a:buNone/>
              <a:defRPr sz="1400"/>
            </a:lvl2pPr>
            <a:lvl3pPr marL="1088449" indent="0">
              <a:buNone/>
              <a:defRPr sz="1200"/>
            </a:lvl3pPr>
            <a:lvl4pPr marL="1632674" indent="0">
              <a:buNone/>
              <a:defRPr sz="1100"/>
            </a:lvl4pPr>
            <a:lvl5pPr marL="2176899" indent="0">
              <a:buNone/>
              <a:defRPr sz="1100"/>
            </a:lvl5pPr>
            <a:lvl6pPr marL="2721123" indent="0">
              <a:buNone/>
              <a:defRPr sz="1100"/>
            </a:lvl6pPr>
            <a:lvl7pPr marL="3265348" indent="0">
              <a:buNone/>
              <a:defRPr sz="1100"/>
            </a:lvl7pPr>
            <a:lvl8pPr marL="3809573" indent="0">
              <a:buNone/>
              <a:defRPr sz="1100"/>
            </a:lvl8pPr>
            <a:lvl9pPr marL="435379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80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1" y="6356350"/>
            <a:ext cx="2844800" cy="365125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47C2EE-1A9C-45A3-BC42-EFAC50FE78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921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5198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5pPr>
      <a:lvl6pPr marL="544225"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6pPr>
      <a:lvl7pPr marL="1088449"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7pPr>
      <a:lvl8pPr marL="1632674"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8pPr>
      <a:lvl9pPr marL="2176899"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9pPr>
    </p:titleStyle>
    <p:bodyStyle>
      <a:lvl1pPr marL="408169" indent="-408169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799" kern="1200">
          <a:solidFill>
            <a:schemeClr val="tx1"/>
          </a:solidFill>
          <a:latin typeface="+mn-lt"/>
          <a:ea typeface="+mn-ea"/>
          <a:cs typeface="+mn-cs"/>
        </a:defRPr>
      </a:lvl1pPr>
      <a:lvl2pPr marL="884366" indent="-340141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3299" kern="1200">
          <a:solidFill>
            <a:schemeClr val="tx1"/>
          </a:solidFill>
          <a:latin typeface="+mn-lt"/>
          <a:ea typeface="+mn-ea"/>
          <a:cs typeface="+mn-cs"/>
        </a:defRPr>
      </a:lvl2pPr>
      <a:lvl3pPr marL="1360562" indent="-27211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99" kern="1200">
          <a:solidFill>
            <a:schemeClr val="tx1"/>
          </a:solidFill>
          <a:latin typeface="+mn-lt"/>
          <a:ea typeface="+mn-ea"/>
          <a:cs typeface="+mn-cs"/>
        </a:defRPr>
      </a:lvl3pPr>
      <a:lvl4pPr marL="1904786" indent="-27211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49011" indent="-27211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2993236" indent="-272112" algn="l" defTabSz="1088449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537460" indent="-272112" algn="l" defTabSz="1088449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081685" indent="-272112" algn="l" defTabSz="1088449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625910" indent="-272112" algn="l" defTabSz="1088449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1pPr>
      <a:lvl2pPr marL="544225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2pPr>
      <a:lvl3pPr marL="1088449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3pPr>
      <a:lvl4pPr marL="1632674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4pPr>
      <a:lvl5pPr marL="2176899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5pPr>
      <a:lvl6pPr marL="2721123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6pPr>
      <a:lvl7pPr marL="3265348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7pPr>
      <a:lvl8pPr marL="3809573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8pPr>
      <a:lvl9pPr marL="4353797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Рисунок 8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069" y="1070656"/>
            <a:ext cx="10815931" cy="5787343"/>
          </a:xfrm>
          <a:prstGeom prst="rect">
            <a:avLst/>
          </a:prstGeom>
        </p:spPr>
      </p:pic>
      <p:sp>
        <p:nvSpPr>
          <p:cNvPr id="82" name="Text Box 10"/>
          <p:cNvSpPr txBox="1">
            <a:spLocks noChangeArrowheads="1"/>
          </p:cNvSpPr>
          <p:nvPr/>
        </p:nvSpPr>
        <p:spPr bwMode="auto">
          <a:xfrm>
            <a:off x="1861438" y="2412014"/>
            <a:ext cx="984519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Зональная агрономическая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конференция по проведению 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весенних полевых работ в 2021 году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2332533" y="6067328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Бакалинский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район</a:t>
            </a:r>
            <a:endParaRPr lang="ru-RU" sz="1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Прямоугольник 2"/>
          <p:cNvSpPr>
            <a:spLocks noChangeArrowheads="1"/>
          </p:cNvSpPr>
          <p:nvPr/>
        </p:nvSpPr>
        <p:spPr bwMode="auto">
          <a:xfrm>
            <a:off x="1524133" y="116727"/>
            <a:ext cx="9457632" cy="707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ХОЗЯЙСТВА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val="212033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6107" y="3428206"/>
            <a:ext cx="5755323" cy="2951645"/>
          </a:xfrm>
          <a:prstGeom prst="rect">
            <a:avLst/>
          </a:prstGeom>
        </p:spPr>
      </p:pic>
      <p:sp>
        <p:nvSpPr>
          <p:cNvPr id="3" name="Text Box 10"/>
          <p:cNvSpPr txBox="1">
            <a:spLocks noChangeArrowheads="1"/>
          </p:cNvSpPr>
          <p:nvPr/>
        </p:nvSpPr>
        <p:spPr bwMode="auto">
          <a:xfrm>
            <a:off x="6341532" y="5275817"/>
            <a:ext cx="4145811" cy="830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3" tIns="45706" rIns="91413" bIns="4570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ПЕРВЫЙ ЗАМЕСТИТЕЛЬ МИНИСТРА СЕЛЬСКОГО ХОЗЯЙСТВА  РЕСПУБЛИКИ БАШКОРТОСТАН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5376107" y="3670379"/>
            <a:ext cx="5759140" cy="830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3" tIns="45706" rIns="91413" bIns="4570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Нуриахметов</a:t>
            </a:r>
          </a:p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Рамил Рамзилович</a:t>
            </a:r>
            <a:endParaRPr lang="ru-RU" sz="24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336859" y="1671525"/>
            <a:ext cx="11518281" cy="865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3" tIns="45706" rIns="91413" bIns="4570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14000"/>
              </a:lnSpc>
            </a:pPr>
            <a:r>
              <a:rPr lang="ru-RU" sz="23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О финансовом обеспечении проведения </a:t>
            </a:r>
          </a:p>
          <a:p>
            <a:pPr algn="ctr" eaLnBrk="1" hangingPunct="1">
              <a:lnSpc>
                <a:spcPct val="114000"/>
              </a:lnSpc>
            </a:pPr>
            <a:r>
              <a:rPr lang="ru-RU" sz="23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весенних полевых работ 2021 года</a:t>
            </a:r>
            <a:endParaRPr lang="ru-RU" sz="23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155280"/>
            <a:ext cx="12192000" cy="646181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СЕЛЬСКОГО ХОЗЯЙСТВА</a:t>
            </a:r>
            <a:endParaRPr lang="ru-RU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БАШКОРТОСТАН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344" y="1176267"/>
            <a:ext cx="1511774" cy="166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342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3562752"/>
              </p:ext>
            </p:extLst>
          </p:nvPr>
        </p:nvGraphicFramePr>
        <p:xfrm>
          <a:off x="259978" y="1143000"/>
          <a:ext cx="11766922" cy="5626102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3197762"/>
                <a:gridCol w="873174"/>
                <a:gridCol w="873174"/>
                <a:gridCol w="760633"/>
                <a:gridCol w="838248"/>
                <a:gridCol w="3492704"/>
                <a:gridCol w="838248"/>
                <a:gridCol w="892979"/>
              </a:tblGrid>
              <a:tr h="54842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Статьи затрат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Годы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 </a:t>
                      </a:r>
                    </a:p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2020 </a:t>
                      </a:r>
                      <a:r>
                        <a:rPr lang="ru-RU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гг.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Источники финансирования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 gridSpan="2"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1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Годы</a:t>
                      </a:r>
                      <a:endParaRPr lang="ru-RU" sz="1600" b="1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84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 </a:t>
                      </a:r>
                      <a:r>
                        <a:rPr lang="ru-RU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(план)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+ / -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1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endParaRPr lang="ru-RU" sz="1600" b="1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1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 </a:t>
                      </a:r>
                      <a:r>
                        <a:rPr lang="ru-RU" sz="1600" b="1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(план)</a:t>
                      </a:r>
                      <a:endParaRPr lang="ru-RU" sz="1600" b="1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</a:tr>
              <a:tr h="548421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ГСМ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2 980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3 000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marL="0" algn="ctr" defTabSz="914239" rtl="0" eaLnBrk="1" fontAlgn="ctr" latinLnBrk="0" hangingPunct="1"/>
                      <a:r>
                        <a:rPr lang="ru-RU" sz="18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100,7</a:t>
                      </a:r>
                      <a:endParaRPr lang="ru-RU" sz="1800" b="0" i="0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Государственная  поддержка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1 765</a:t>
                      </a:r>
                      <a:endParaRPr lang="ru-RU" sz="1800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661</a:t>
                      </a:r>
                      <a:endParaRPr lang="ru-RU" sz="1800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05542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Запчасти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marL="0" algn="ctr" defTabSz="914239" rtl="0" eaLnBrk="1" fontAlgn="ctr" latinLnBrk="0" hangingPunct="1"/>
                      <a:r>
                        <a:rPr lang="ru-RU" sz="18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101,8</a:t>
                      </a:r>
                      <a:endParaRPr lang="ru-RU" sz="1800" b="0" i="0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rowSpan="3">
                  <a:txBody>
                    <a:bodyPr/>
                    <a:lstStyle/>
                    <a:p>
                      <a:pPr marL="72000" algn="l" fontAlgn="ctr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Краткосрочные кредиты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 rowSpan="3"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5 300</a:t>
                      </a:r>
                      <a:endParaRPr lang="ru-RU" sz="1800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rowSpan="3"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6 000</a:t>
                      </a:r>
                      <a:endParaRPr lang="ru-RU" sz="1800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05542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Минеральные удобрения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3 200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</a:t>
                      </a:r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800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</a:t>
                      </a:r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marL="0" algn="ctr" defTabSz="914239" rtl="0" eaLnBrk="1" fontAlgn="ctr" latinLnBrk="0" hangingPunct="1"/>
                      <a:r>
                        <a:rPr lang="ru-RU" sz="18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140,6</a:t>
                      </a:r>
                      <a:endParaRPr lang="ru-RU" sz="1800" b="0" i="0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5542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СЗР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2 725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marL="0" algn="ctr" defTabSz="914239" rtl="0" eaLnBrk="1" fontAlgn="ctr" latinLnBrk="0" hangingPunct="1"/>
                      <a:r>
                        <a:rPr lang="ru-RU" sz="18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102,8</a:t>
                      </a:r>
                      <a:endParaRPr lang="ru-RU" sz="1800" b="0" i="0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97572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Семена зерновых культур 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800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570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1 700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marL="0" algn="ctr" defTabSz="914239" rtl="0" eaLnBrk="1" fontAlgn="ctr" latinLnBrk="0" hangingPunct="1"/>
                      <a:r>
                        <a:rPr lang="ru-RU" sz="18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108,3</a:t>
                      </a:r>
                      <a:endParaRPr lang="ru-RU" sz="1800" b="0" i="0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Выручка от реализации продукции растениеводства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u="none" strike="noStrike" kern="12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6 020</a:t>
                      </a:r>
                      <a:endParaRPr lang="ru-RU" sz="1800" u="none" strike="noStrike" kern="120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7 189</a:t>
                      </a:r>
                      <a:endParaRPr lang="ru-RU" sz="1800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892862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Семена технических культур 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marL="0" algn="ctr" defTabSz="914239" rtl="0" eaLnBrk="1" fontAlgn="ctr" latinLnBrk="0" hangingPunct="1"/>
                      <a:r>
                        <a:rPr lang="ru-RU" sz="18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108,7</a:t>
                      </a:r>
                      <a:endParaRPr lang="ru-RU" sz="1800" b="0" i="0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Авансирование перерабатывающими предприятиями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1 570</a:t>
                      </a:r>
                      <a:endParaRPr lang="ru-RU" sz="1800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ru-RU" sz="18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</a:t>
                      </a:r>
                      <a:endParaRPr lang="ru-RU" sz="1800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85630">
                <a:tc>
                  <a:txBody>
                    <a:bodyPr/>
                    <a:lstStyle/>
                    <a:p>
                      <a:pPr marL="72000" algn="ctr" fontAlgn="ctr"/>
                      <a:r>
                        <a:rPr lang="ru-RU" sz="20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</a:t>
                      </a:r>
                      <a:endParaRPr lang="ru-RU" sz="24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14 655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16 350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ru-RU" sz="18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695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39" rtl="0" eaLnBrk="1" fontAlgn="ctr" latinLnBrk="0" hangingPunct="1"/>
                      <a:r>
                        <a:rPr lang="ru-RU" sz="1800" b="1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111,6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 fontAlgn="ctr"/>
                      <a:r>
                        <a:rPr lang="ru-RU" sz="2000" b="1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</a:t>
                      </a:r>
                      <a:endParaRPr lang="ru-RU" sz="2000" b="1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14 655</a:t>
                      </a:r>
                      <a:endParaRPr lang="ru-RU" sz="1800" b="1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16 350</a:t>
                      </a:r>
                      <a:endParaRPr lang="ru-RU" sz="1800" b="1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188149">
                <a:tc gridSpan="8">
                  <a:txBody>
                    <a:bodyPr/>
                    <a:lstStyle/>
                    <a:p>
                      <a:pPr marL="0" marR="0" indent="0" algn="l" defTabSz="914239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Гос. поддержка на 2021 год: </a:t>
                      </a:r>
                      <a:r>
                        <a:rPr lang="ru-RU" sz="1600" i="1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600" i="1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несвязанная поддержка – </a:t>
                      </a:r>
                      <a:r>
                        <a:rPr lang="ru-RU" sz="1600" b="1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198,6 млн. руб</a:t>
                      </a: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., </a:t>
                      </a:r>
                      <a:b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молоко – </a:t>
                      </a:r>
                      <a:r>
                        <a:rPr lang="ru-RU" sz="1600" b="1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262,5  млн. руб., </a:t>
                      </a: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техника – </a:t>
                      </a:r>
                      <a:r>
                        <a:rPr lang="ru-RU" sz="1600" b="1" i="1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200,0 </a:t>
                      </a:r>
                      <a:r>
                        <a:rPr lang="ru-RU" sz="1600" b="1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млн.руб.</a:t>
                      </a:r>
                      <a:endParaRPr lang="ru-RU" sz="1600" b="1" i="1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35496" y="233348"/>
            <a:ext cx="12156504" cy="634914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133" tIns="40067" rIns="80133" bIns="40067" numCol="1" rtlCol="0" anchor="ctr" anchorCtr="0" compatLnSpc="1">
            <a:prstTxWarp prst="textNoShape">
              <a:avLst/>
            </a:prstTxWarp>
            <a:spAutoFit/>
          </a:bodyPr>
          <a:lstStyle/>
          <a:p>
            <a:pPr defTabSz="801472" eaLnBrk="1" hangingPunct="1"/>
            <a:r>
              <a:rPr lang="ru-RU" sz="1800" b="1" dirty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rPr>
              <a:t>Финансирование  проведения весенних полевых работ 2020 года 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rPr>
              <a:t>и </a:t>
            </a:r>
            <a:r>
              <a:rPr lang="ru-RU" sz="1800" b="1" dirty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rPr>
              <a:t>плановые объемы на 2021 год, млн. руб.</a:t>
            </a:r>
          </a:p>
        </p:txBody>
      </p:sp>
    </p:spTree>
    <p:extLst>
      <p:ext uri="{BB962C8B-B14F-4D97-AF65-F5344CB8AC3E}">
        <p14:creationId xmlns:p14="http://schemas.microsoft.com/office/powerpoint/2010/main" val="85013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257300" y="119023"/>
            <a:ext cx="10172700" cy="819580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Льготное кредитование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весенних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полевых работ 2021 года</a:t>
            </a:r>
            <a:r>
              <a:rPr lang="ru-RU" sz="2400" cap="all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cap="all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cap="all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800" i="1" dirty="0">
                <a:latin typeface="Arial" panose="020B0604020202020204" pitchFamily="34" charset="0"/>
                <a:cs typeface="Arial" panose="020B0604020202020204" pitchFamily="34" charset="0"/>
              </a:rPr>
              <a:t>заявки с 1 ноября </a:t>
            </a:r>
            <a:r>
              <a:rPr lang="ru-RU" sz="1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2020 года</a:t>
            </a:r>
            <a:r>
              <a:rPr lang="ru-RU" sz="2400" cap="all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7461874"/>
              </p:ext>
            </p:extLst>
          </p:nvPr>
        </p:nvGraphicFramePr>
        <p:xfrm>
          <a:off x="681319" y="1150259"/>
          <a:ext cx="11324414" cy="54537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3665"/>
                <a:gridCol w="2577131"/>
                <a:gridCol w="2803644"/>
                <a:gridCol w="2629987"/>
                <a:gridCol w="2629987"/>
              </a:tblGrid>
              <a:tr h="69049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п/п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Район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одобренных заявок, ед.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Одобренная</a:t>
                      </a:r>
                      <a:r>
                        <a:rPr lang="ru-RU" sz="14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умма кредита, млн. руб.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Фактически выдано средств, млн. руб. 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58478">
                <a:tc>
                  <a:txBody>
                    <a:bodyPr/>
                    <a:lstStyle/>
                    <a:p>
                      <a:pPr marL="0" indent="0" algn="ctr" fontAlgn="t">
                        <a:buFont typeface="+mj-lt"/>
                        <a:buNone/>
                      </a:pPr>
                      <a:r>
                        <a:rPr lang="ru-RU" sz="15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5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Илишевский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154,0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67,5</a:t>
                      </a:r>
                    </a:p>
                  </a:txBody>
                  <a:tcPr marL="9525" marR="9525" marT="9525" marB="0" anchor="ctr"/>
                </a:tc>
              </a:tr>
              <a:tr h="358478">
                <a:tc>
                  <a:txBody>
                    <a:bodyPr/>
                    <a:lstStyle/>
                    <a:p>
                      <a:pPr marL="0" indent="0" algn="ctr" fontAlgn="t">
                        <a:buFont typeface="+mj-lt"/>
                        <a:buNone/>
                      </a:pPr>
                      <a:r>
                        <a:rPr lang="ru-RU" sz="1500" b="1" i="0" u="none" strike="noStrike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5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Дюртюлинский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38,8</a:t>
                      </a:r>
                    </a:p>
                  </a:txBody>
                  <a:tcPr marL="9525" marR="9525" marT="9525" marB="0" anchor="ctr"/>
                </a:tc>
              </a:tr>
              <a:tr h="358478">
                <a:tc>
                  <a:txBody>
                    <a:bodyPr/>
                    <a:lstStyle/>
                    <a:p>
                      <a:pPr marL="0" indent="0" algn="ctr" fontAlgn="t">
                        <a:buFont typeface="+mj-lt"/>
                        <a:buNone/>
                      </a:pPr>
                      <a:r>
                        <a:rPr lang="ru-RU" sz="1500" b="1" i="0" u="none" strike="noStrike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5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Чекмагушевский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375,0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306,1</a:t>
                      </a:r>
                    </a:p>
                  </a:txBody>
                  <a:tcPr marL="9525" marR="9525" marT="9525" marB="0" anchor="ctr"/>
                </a:tc>
              </a:tr>
              <a:tr h="358478">
                <a:tc>
                  <a:txBody>
                    <a:bodyPr/>
                    <a:lstStyle/>
                    <a:p>
                      <a:pPr marL="0" indent="0" algn="ctr" fontAlgn="t">
                        <a:buFont typeface="+mj-lt"/>
                        <a:buNone/>
                      </a:pPr>
                      <a:r>
                        <a:rPr lang="ru-RU" sz="1500" b="1" i="0" u="none" strike="noStrike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5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Уфимский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689,4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384,6</a:t>
                      </a:r>
                    </a:p>
                  </a:txBody>
                  <a:tcPr marL="9525" marR="9525" marT="9525" marB="0" anchor="ctr"/>
                </a:tc>
              </a:tr>
              <a:tr h="368935">
                <a:tc>
                  <a:txBody>
                    <a:bodyPr/>
                    <a:lstStyle/>
                    <a:p>
                      <a:pPr marL="0" indent="0" algn="ctr" fontAlgn="t">
                        <a:buFont typeface="+mj-lt"/>
                        <a:buNone/>
                      </a:pPr>
                      <a:r>
                        <a:rPr lang="ru-RU" sz="1500" b="1" i="0" u="none" strike="noStrike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5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Аургазинский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607,3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284,9</a:t>
                      </a:r>
                    </a:p>
                  </a:txBody>
                  <a:tcPr marL="9525" marR="9525" marT="9525" marB="0" anchor="ctr"/>
                </a:tc>
              </a:tr>
              <a:tr h="368935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5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Кушнаренковский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4,9</a:t>
                      </a:r>
                    </a:p>
                  </a:txBody>
                  <a:tcPr marL="9525" marR="9525" marT="9525" marB="0" anchor="ctr"/>
                </a:tc>
              </a:tr>
              <a:tr h="368935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5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Бакалинский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31,5</a:t>
                      </a:r>
                    </a:p>
                  </a:txBody>
                  <a:tcPr marL="9525" marR="9525" marT="9525" marB="0" anchor="ctr"/>
                </a:tc>
              </a:tr>
              <a:tr h="368935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5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Кармаскалинский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5,8</a:t>
                      </a:r>
                    </a:p>
                  </a:txBody>
                  <a:tcPr marL="9525" marR="9525" marT="9525" marB="0" anchor="ctr"/>
                </a:tc>
              </a:tr>
              <a:tr h="368935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5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Гафурийский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</a:tr>
              <a:tr h="368935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5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Шаранский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3,3</a:t>
                      </a:r>
                    </a:p>
                  </a:txBody>
                  <a:tcPr marL="9525" marR="9525" marT="9525" marB="0" anchor="ctr"/>
                </a:tc>
              </a:tr>
              <a:tr h="368935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5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Ишимбайский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3,1</a:t>
                      </a:r>
                    </a:p>
                  </a:txBody>
                  <a:tcPr marL="9525" marR="9525" marT="9525" marB="0" anchor="ctr"/>
                </a:tc>
              </a:tr>
              <a:tr h="3733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5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 по </a:t>
                      </a:r>
                      <a:r>
                        <a:rPr lang="ru-RU" sz="18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зоне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56</a:t>
                      </a:r>
                      <a:endParaRPr lang="ru-RU" sz="2000" b="1" i="0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108000" indent="457200" algn="ctr" fontAlgn="b"/>
                      <a:r>
                        <a:rPr lang="ru-RU" sz="2000" b="1" i="0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1 978,6</a:t>
                      </a:r>
                      <a:endParaRPr lang="ru-RU" sz="2000" b="1" i="0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108000" indent="457200" algn="ctr" fontAlgn="b"/>
                      <a:r>
                        <a:rPr lang="ru-RU" sz="2000" b="1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ru-RU" sz="2000" b="1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130,6</a:t>
                      </a:r>
                      <a:endParaRPr lang="ru-RU" sz="2000" b="1" i="0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733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5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</a:t>
                      </a:r>
                      <a:r>
                        <a:rPr lang="ru-RU" sz="1800" b="1" baseline="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РБ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3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246</a:t>
                      </a:r>
                      <a:endParaRPr lang="ru-RU" sz="2000" b="1" i="0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108000" indent="457200" algn="ctr" fontAlgn="ctr"/>
                      <a:r>
                        <a:rPr lang="ru-RU" sz="2000" b="1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</a:t>
                      </a:r>
                      <a:r>
                        <a:rPr lang="ru-RU" sz="2000" b="1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270,2</a:t>
                      </a:r>
                      <a:endParaRPr lang="ru-RU" sz="2000" b="1" i="0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108000" indent="457200" algn="ctr" fontAlgn="ctr"/>
                      <a:r>
                        <a:rPr lang="ru-RU" sz="2000" b="1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ru-RU" sz="2000" b="1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347,0</a:t>
                      </a:r>
                      <a:endParaRPr lang="ru-RU" sz="2000" b="1" i="0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144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1740260"/>
              </p:ext>
            </p:extLst>
          </p:nvPr>
        </p:nvGraphicFramePr>
        <p:xfrm>
          <a:off x="865841" y="1139010"/>
          <a:ext cx="11036299" cy="5486405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690143"/>
                <a:gridCol w="5749198"/>
                <a:gridCol w="2298479"/>
                <a:gridCol w="2298479"/>
              </a:tblGrid>
              <a:tr h="60053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п/п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Муниципальный район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Объем государственной </a:t>
                      </a:r>
                      <a:r>
                        <a:rPr lang="ru-RU" sz="14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поддержки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33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Всего, млн. руб.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удельный вес в РБ, %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3745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Уфимский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350,5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6,2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3745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Илишевский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332,6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5,9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3745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600" b="0" i="0" u="none" strike="noStrike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Аургазинский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308,9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5,5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3745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600" b="0" i="0" u="none" strike="noStrike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Чекмагушевский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239,2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4,2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0634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600" b="0" i="0" u="none" strike="noStrike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Дюртюлинский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121,2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3745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600" b="0" i="0" u="none" strike="noStrike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Ишимбайский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109,3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1,9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3745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600" b="0" i="0" u="none" strike="noStrike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Бакалинский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84,0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3745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600" b="0" i="0" u="none" strike="noStrike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Кармаскалинский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76,8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3745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600" b="0" i="0" u="none" strike="noStrike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Шаранский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51,0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0,9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3745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600" b="0" i="0" u="none" strike="noStrike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Кушнаренковский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50,8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0,9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3745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600" b="0" i="0" u="none" strike="noStrike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Гафурийский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40,3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0,7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5082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i="0" u="none" strike="noStrike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зоне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1 764,5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31,3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5082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Республике Башкортостан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5 631,1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100,0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02733" y="190740"/>
            <a:ext cx="10727267" cy="573359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Информация о полученной государственной поддержке и объему произведенной валовой товарной (СХП+КФХ) продукции сельского хозяйства в муниципальных образованиях</a:t>
            </a:r>
            <a:endParaRPr lang="ru-RU" alt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99199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"/>
          <p:cNvSpPr txBox="1">
            <a:spLocks/>
          </p:cNvSpPr>
          <p:nvPr/>
        </p:nvSpPr>
        <p:spPr bwMode="auto">
          <a:xfrm>
            <a:off x="1066800" y="138683"/>
            <a:ext cx="10883153" cy="769308"/>
          </a:xfrm>
          <a:prstGeom prst="rect">
            <a:avLst/>
          </a:prstGeom>
          <a:extLst/>
        </p:spPr>
        <p:txBody>
          <a:bodyPr wrap="square" lIns="91315" tIns="45654" rIns="91315" bIns="45654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z="2000" dirty="0"/>
              <a:t>Субсидирование </a:t>
            </a:r>
            <a:r>
              <a:rPr lang="ru-RU" sz="2400" dirty="0"/>
              <a:t>затрат</a:t>
            </a:r>
            <a:r>
              <a:rPr lang="ru-RU" sz="2000" dirty="0"/>
              <a:t> на проведение комплекса агротехнологических работ </a:t>
            </a:r>
            <a:r>
              <a:rPr lang="ru-RU" sz="2000" u="sng" dirty="0"/>
              <a:t>(несвязанная поддержка)</a:t>
            </a:r>
            <a:endParaRPr lang="ru-RU" altLang="ru-RU" sz="2000" cap="all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1251194" y="1490272"/>
            <a:ext cx="10128006" cy="2131911"/>
            <a:chOff x="1251194" y="1776025"/>
            <a:chExt cx="10128006" cy="2131911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1251194" y="1776025"/>
              <a:ext cx="10128006" cy="1584865"/>
            </a:xfrm>
            <a:prstGeom prst="rect">
              <a:avLst/>
            </a:prstGeom>
          </p:spPr>
          <p:txBody>
            <a:bodyPr wrap="square" lIns="91385" tIns="45692" rIns="91385" bIns="45692">
              <a:spAutoFit/>
            </a:bodyPr>
            <a:lstStyle/>
            <a:p>
              <a:pPr marL="342680" indent="-342680">
                <a:buFont typeface="Wingdings" panose="05000000000000000000" pitchFamily="2" charset="2"/>
                <a:buChar char="ü"/>
              </a:pPr>
              <a:r>
                <a:rPr lang="ru-RU" sz="2400" b="1" dirty="0" smtClean="0">
                  <a:solidFill>
                    <a:srgbClr val="1F497D">
                      <a:lumMod val="75000"/>
                    </a:srgbClr>
                  </a:solidFill>
                  <a:latin typeface="Arial" pitchFamily="34" charset="0"/>
                  <a:cs typeface="Arial" pitchFamily="34" charset="0"/>
                </a:rPr>
                <a:t>Размер несвязанной поддержки в </a:t>
              </a:r>
              <a:r>
                <a:rPr lang="ru-RU" sz="2400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2021 </a:t>
              </a:r>
              <a:r>
                <a:rPr lang="ru-RU" sz="2400" b="1" dirty="0" smtClean="0">
                  <a:solidFill>
                    <a:srgbClr val="1F497D">
                      <a:lumMod val="75000"/>
                    </a:srgbClr>
                  </a:solidFill>
                  <a:latin typeface="Arial" pitchFamily="34" charset="0"/>
                  <a:cs typeface="Arial" pitchFamily="34" charset="0"/>
                </a:rPr>
                <a:t>году – </a:t>
              </a:r>
              <a:r>
                <a:rPr lang="ru-RU" sz="2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198,6 млн. руб.  </a:t>
              </a:r>
            </a:p>
            <a:p>
              <a:r>
                <a:rPr lang="ru-RU" sz="20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  <a:p>
              <a:pPr marL="342680" indent="-342680">
                <a:buFont typeface="Wingdings" panose="05000000000000000000" pitchFamily="2" charset="2"/>
                <a:buChar char="ü"/>
              </a:pPr>
              <a:endParaRPr lang="en-US" sz="20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endParaRPr>
            </a:p>
            <a:p>
              <a:pPr lvl="1"/>
              <a:endParaRPr lang="ru-RU" sz="1799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  <a:p>
              <a:endParaRPr lang="ru-RU" sz="1500" b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 bwMode="auto">
            <a:xfrm>
              <a:off x="1656904" y="2443705"/>
              <a:ext cx="5544616" cy="1464231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defPPr>
                <a:defRPr lang="ru-RU"/>
              </a:defPPr>
              <a:lvl1pPr algn="ctr">
                <a:lnSpc>
                  <a:spcPct val="80000"/>
                </a:lnSpc>
                <a:defRPr sz="1200" i="1">
                  <a:solidFill>
                    <a:srgbClr val="984807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600" b="1" dirty="0">
                  <a:solidFill>
                    <a:schemeClr val="tx2"/>
                  </a:solidFill>
                </a:rPr>
                <a:t>Посевные площади, отраженные в сведениях по формам федерального государственного статистического наблюдения № 4-сх, № 29-сх, № 1-фермер, № 2-фермер, за год, предшествующий текущему году</a:t>
              </a:r>
            </a:p>
          </p:txBody>
        </p:sp>
        <p:sp>
          <p:nvSpPr>
            <p:cNvPr id="7" name="Стрелка вправо 6"/>
            <p:cNvSpPr/>
            <p:nvPr/>
          </p:nvSpPr>
          <p:spPr bwMode="auto">
            <a:xfrm>
              <a:off x="7214221" y="2916123"/>
              <a:ext cx="1131465" cy="490537"/>
            </a:xfrm>
            <a:prstGeom prst="rightArrow">
              <a:avLst>
                <a:gd name="adj1" fmla="val 50000"/>
                <a:gd name="adj2" fmla="val 8293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</a:t>
              </a:r>
              <a:endParaRPr lang="ru-RU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 bwMode="auto">
            <a:xfrm>
              <a:off x="8322021" y="2895079"/>
              <a:ext cx="2108895" cy="53802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defPPr>
                <a:defRPr lang="ru-RU"/>
              </a:defPPr>
              <a:lvl1pPr algn="ctr">
                <a:lnSpc>
                  <a:spcPct val="80000"/>
                </a:lnSpc>
                <a:defRPr sz="1200" i="1">
                  <a:solidFill>
                    <a:srgbClr val="984807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sz="1600" b="1" dirty="0">
                  <a:solidFill>
                    <a:schemeClr val="tx2"/>
                  </a:solidFill>
                </a:rPr>
                <a:t>повышающий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sz="1600" b="1" dirty="0">
                  <a:solidFill>
                    <a:schemeClr val="tx2"/>
                  </a:solidFill>
                </a:rPr>
                <a:t>коэффициент</a:t>
              </a:r>
            </a:p>
          </p:txBody>
        </p:sp>
      </p:grp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5792747"/>
              </p:ext>
            </p:extLst>
          </p:nvPr>
        </p:nvGraphicFramePr>
        <p:xfrm>
          <a:off x="1030941" y="4052047"/>
          <a:ext cx="10672352" cy="2557474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8626817"/>
                <a:gridCol w="2045535"/>
              </a:tblGrid>
              <a:tr h="1230823">
                <a:tc>
                  <a:txBody>
                    <a:bodyPr/>
                    <a:lstStyle/>
                    <a:p>
                      <a:pPr marL="144000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Застрахованные посевные площади</a:t>
                      </a:r>
                      <a:endParaRPr lang="ru-RU" sz="20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76" marR="685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1,20</a:t>
                      </a:r>
                      <a:endParaRPr lang="ru-RU" sz="20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76" marR="68576" marT="0" marB="0" anchor="ctr"/>
                </a:tc>
              </a:tr>
              <a:tr h="1326651">
                <a:tc>
                  <a:txBody>
                    <a:bodyPr/>
                    <a:lstStyle/>
                    <a:p>
                      <a:pPr marL="144000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Проведение работ </a:t>
                      </a:r>
                      <a:r>
                        <a:rPr lang="ru-RU" sz="2000" kern="1200" dirty="0" err="1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фосфоритованию</a:t>
                      </a:r>
                      <a:r>
                        <a:rPr lang="ru-RU" sz="2000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и (или) гипсованию посевных площадей</a:t>
                      </a:r>
                      <a:endParaRPr lang="ru-RU" sz="20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76" marR="685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2,00</a:t>
                      </a:r>
                      <a:endParaRPr lang="ru-RU" sz="20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76" marR="68576" marT="0" marB="0" anchor="ctr"/>
                </a:tc>
              </a:tr>
            </a:tbl>
          </a:graphicData>
        </a:graphic>
      </p:graphicFrame>
      <p:pic>
        <p:nvPicPr>
          <p:cNvPr id="1028" name="Picture 4" descr="https://direct.farm/content/652/652510b13d7c4a1cacf3623e76dd693824485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968" y="4083422"/>
            <a:ext cx="1245096" cy="12450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yt3.ggpht.com/a/AGF-l799o1sGb7JzF-bhP6RCvnFSrY-UXPzkl0GZbQ=s900-c-k-c0xffffffff-no-rj-m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968" y="5325033"/>
            <a:ext cx="1262031" cy="12620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842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257300" y="266940"/>
            <a:ext cx="10172700" cy="511804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en-US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alt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тавки</a:t>
            </a:r>
            <a:r>
              <a:rPr lang="ru-RU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субсидий по элитным семенам</a:t>
            </a:r>
            <a:endParaRPr lang="ru-RU" alt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2931972"/>
              </p:ext>
            </p:extLst>
          </p:nvPr>
        </p:nvGraphicFramePr>
        <p:xfrm>
          <a:off x="457200" y="1076326"/>
          <a:ext cx="11654118" cy="5703888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8297494"/>
                <a:gridCol w="1678312"/>
                <a:gridCol w="1678312"/>
              </a:tblGrid>
              <a:tr h="47761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культур</a:t>
                      </a:r>
                      <a:endParaRPr lang="ru-RU" sz="12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300" b="1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более </a:t>
                      </a:r>
                      <a:r>
                        <a:rPr lang="ru-RU" sz="1300" b="1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30% </a:t>
                      </a:r>
                      <a:r>
                        <a:rPr lang="ru-RU" sz="1300" b="1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стоимости семян</a:t>
                      </a:r>
                      <a:endParaRPr lang="ru-RU" sz="13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75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1 </a:t>
                      </a:r>
                      <a:r>
                        <a:rPr lang="ru-RU" sz="13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гектар, руб.</a:t>
                      </a:r>
                      <a:endParaRPr lang="ru-RU" sz="13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Предельные ставки </a:t>
                      </a:r>
                      <a:r>
                        <a:rPr lang="ru-RU" sz="13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3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3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</a:t>
                      </a:r>
                      <a:r>
                        <a:rPr lang="ru-RU" sz="1300" b="1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ru-RU" sz="13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тонну, руб.</a:t>
                      </a:r>
                      <a:endParaRPr lang="ru-RU" sz="13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64501">
                <a:tc>
                  <a:txBody>
                    <a:bodyPr/>
                    <a:lstStyle/>
                    <a:p>
                      <a:pPr marL="180000" algn="l" fontAlgn="ctr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Колосовые</a:t>
                      </a:r>
                      <a:r>
                        <a:rPr lang="ru-RU" sz="1800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включая овес (суперэлита, элита)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1 500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6000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64501">
                <a:tc>
                  <a:txBody>
                    <a:bodyPr/>
                    <a:lstStyle/>
                    <a:p>
                      <a:pPr marL="180000" algn="l" fontAlgn="ctr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Крупяные</a:t>
                      </a:r>
                      <a:r>
                        <a:rPr lang="ru-RU" sz="1800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включая сорго (суперэлита, элита)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900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15 000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64501">
                <a:tc>
                  <a:txBody>
                    <a:bodyPr/>
                    <a:lstStyle/>
                    <a:p>
                      <a:pPr marL="180000" algn="l" fontAlgn="ctr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Зернобобовые </a:t>
                      </a:r>
                      <a:r>
                        <a:rPr lang="ru-RU" sz="1800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(суперэлита, элита)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7 000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18 000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64501">
                <a:tc>
                  <a:txBody>
                    <a:bodyPr/>
                    <a:lstStyle/>
                    <a:p>
                      <a:pPr marL="180000" algn="l" fontAlgn="ctr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Бобовые </a:t>
                      </a:r>
                      <a:r>
                        <a:rPr lang="ru-RU" sz="1800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 злаковые многолетние травы </a:t>
                      </a: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800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суперэлита, элита)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2 200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90 000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64501">
                <a:tc>
                  <a:txBody>
                    <a:bodyPr/>
                    <a:lstStyle/>
                    <a:p>
                      <a:pPr marL="180000" algn="l" fontAlgn="ctr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Подсолнечник </a:t>
                      </a:r>
                      <a:r>
                        <a:rPr lang="ru-RU" sz="1800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(элита)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40 000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64501">
                <a:tc>
                  <a:txBody>
                    <a:bodyPr/>
                    <a:lstStyle/>
                    <a:p>
                      <a:pPr marL="180000" algn="l" fontAlgn="ctr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Лен масличный, лен-долгунец </a:t>
                      </a:r>
                      <a:r>
                        <a:rPr lang="ru-RU" sz="1800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 </a:t>
                      </a: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конопля (элита</a:t>
                      </a:r>
                      <a:r>
                        <a:rPr lang="ru-RU" sz="1800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маточная </a:t>
                      </a: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элита и суперэлита</a:t>
                      </a:r>
                      <a:r>
                        <a:rPr lang="ru-RU" sz="1800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2 000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30 000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64501">
                <a:tc>
                  <a:txBody>
                    <a:bodyPr/>
                    <a:lstStyle/>
                    <a:p>
                      <a:pPr marL="180000" algn="l" fontAlgn="ctr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Рапс</a:t>
                      </a:r>
                      <a:r>
                        <a:rPr lang="ru-RU" sz="1800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рыжик, редька, горчица, сурепица, </a:t>
                      </a:r>
                      <a:r>
                        <a:rPr lang="ru-RU" sz="1800" kern="1200" dirty="0" err="1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расторопша</a:t>
                      </a: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(суперэлита, элита</a:t>
                      </a:r>
                      <a:r>
                        <a:rPr lang="ru-RU" sz="1800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700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30 000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64501">
                <a:tc>
                  <a:txBody>
                    <a:bodyPr/>
                    <a:lstStyle/>
                    <a:p>
                      <a:pPr marL="180000" algn="l" fontAlgn="ctr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Суданская </a:t>
                      </a:r>
                      <a:r>
                        <a:rPr lang="ru-RU" sz="1800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трава, сорго-</a:t>
                      </a:r>
                      <a:r>
                        <a:rPr lang="ru-RU" sz="1800" kern="120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суданковый</a:t>
                      </a:r>
                      <a:r>
                        <a:rPr lang="ru-RU" sz="1800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гибрид </a:t>
                      </a:r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(суперэлита, элита</a:t>
                      </a:r>
                      <a:r>
                        <a:rPr lang="ru-RU" sz="1800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</a:t>
                      </a:r>
                      <a:endParaRPr lang="ru-RU" sz="1800" b="1" kern="120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20 000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64501">
                <a:tc>
                  <a:txBody>
                    <a:bodyPr/>
                    <a:lstStyle/>
                    <a:p>
                      <a:pPr marL="180000" algn="l" fontAlgn="ctr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Картофель </a:t>
                      </a:r>
                      <a:r>
                        <a:rPr lang="ru-RU" sz="1800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(элита)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40 000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20 000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64501">
                <a:tc>
                  <a:txBody>
                    <a:bodyPr/>
                    <a:lstStyle/>
                    <a:p>
                      <a:pPr marL="180000" algn="l" fontAlgn="ctr"/>
                      <a:r>
                        <a:rPr lang="ru-RU" sz="1800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Лук-севок</a:t>
                      </a:r>
                      <a:r>
                        <a:rPr lang="ru-RU" sz="1800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чеснок-севок (суперэлита, элита)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40 000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50 000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2744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70329" y="29375"/>
            <a:ext cx="11833412" cy="819580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СТАВКИ</a:t>
            </a:r>
          </a:p>
          <a:p>
            <a:pPr algn="ctr"/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субсидий из бюджета Республики </a:t>
            </a:r>
            <a:r>
              <a:rPr lang="ru-RU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Башкортостан на 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возмещение части затрат </a:t>
            </a:r>
            <a:r>
              <a:rPr lang="ru-RU" alt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1 килограмм 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реализованного и (или) отгруженного на собственную переработку </a:t>
            </a:r>
            <a:r>
              <a:rPr lang="ru-RU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коровьего 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(или) козьего молока собственного производства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2297933"/>
              </p:ext>
            </p:extLst>
          </p:nvPr>
        </p:nvGraphicFramePr>
        <p:xfrm>
          <a:off x="887506" y="1433513"/>
          <a:ext cx="11232776" cy="4342945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9694691"/>
                <a:gridCol w="1538085"/>
              </a:tblGrid>
              <a:tr h="5877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u="sng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Коровье молоко:</a:t>
                      </a:r>
                      <a:endParaRPr lang="ru-RU" sz="2000" b="1" u="sng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Ставка, руб.</a:t>
                      </a:r>
                      <a:endParaRPr lang="ru-RU" sz="20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894305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Для </a:t>
                      </a:r>
                      <a:r>
                        <a:rPr lang="ru-RU" sz="2000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малых предприятий*, при продуктивности коров  менее 5000 кг</a:t>
                      </a:r>
                      <a:endParaRPr lang="ru-RU" sz="20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2,94</a:t>
                      </a:r>
                      <a:endParaRPr lang="ru-RU" sz="20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791116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Для </a:t>
                      </a:r>
                      <a:r>
                        <a:rPr lang="ru-RU" sz="2000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малых предприятий*, при продуктивности коров  5000 кг и более</a:t>
                      </a:r>
                      <a:endParaRPr lang="ru-RU" sz="20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3,60</a:t>
                      </a:r>
                      <a:endParaRPr lang="ru-RU" sz="20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739522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Для </a:t>
                      </a:r>
                      <a:r>
                        <a:rPr lang="ru-RU" sz="2000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средних и крупных предприятий, при продуктивности коров  менее 5000 кг</a:t>
                      </a:r>
                      <a:endParaRPr lang="ru-RU" sz="20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2,26</a:t>
                      </a:r>
                      <a:endParaRPr lang="ru-RU" sz="20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670728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Для </a:t>
                      </a:r>
                      <a:r>
                        <a:rPr lang="ru-RU" sz="2000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средних и крупных предприятий, при продуктивности коров  5000 кг и более</a:t>
                      </a:r>
                      <a:endParaRPr lang="ru-RU" sz="20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2,77</a:t>
                      </a:r>
                      <a:endParaRPr lang="ru-RU" sz="20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6281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u="sng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Козье молоко:</a:t>
                      </a:r>
                      <a:endParaRPr lang="ru-RU" sz="2000" b="1" u="sng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9,00</a:t>
                      </a:r>
                      <a:endParaRPr lang="ru-RU" sz="20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129554" y="5988219"/>
            <a:ext cx="105290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* сельскохозяйственные товаропроизводители, отвечающие установленным Федеральным законом "О развитии малого и среднего предпринимательства в Российской Федерации" </a:t>
            </a:r>
            <a:r>
              <a:rPr lang="ru-RU" sz="1400" b="1" i="1" u="sng" dirty="0">
                <a:solidFill>
                  <a:schemeClr val="tx2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критериям малого предприятия</a:t>
            </a:r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0104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49506" y="247650"/>
            <a:ext cx="9529482" cy="450248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тавки субсидий на 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приобретение </a:t>
            </a:r>
            <a:r>
              <a:rPr lang="ru-RU" sz="2400" dirty="0">
                <a:solidFill>
                  <a:schemeClr val="tx2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племенного 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молодняка</a:t>
            </a:r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4242687"/>
              </p:ext>
            </p:extLst>
          </p:nvPr>
        </p:nvGraphicFramePr>
        <p:xfrm>
          <a:off x="1120587" y="1136027"/>
          <a:ext cx="10841815" cy="5537199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1729425"/>
                <a:gridCol w="5892048"/>
                <a:gridCol w="1610171"/>
                <a:gridCol w="1610171"/>
              </a:tblGrid>
              <a:tr h="735149">
                <a:tc>
                  <a:txBody>
                    <a:bodyPr/>
                    <a:lstStyle/>
                    <a:p>
                      <a:pPr algn="ctr"/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Вид животных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Ед. </a:t>
                      </a:r>
                      <a:r>
                        <a:rPr lang="ru-RU" sz="1800" b="1" kern="1200" dirty="0" err="1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измер</a:t>
                      </a: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Ставка, </a:t>
                      </a:r>
                    </a:p>
                    <a:p>
                      <a:pPr marL="0" indent="0" algn="ctr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руб.</a:t>
                      </a:r>
                      <a:endParaRPr lang="ru-RU" sz="18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960410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0" indent="0" algn="l"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лошади </a:t>
                      </a:r>
                      <a:endParaRPr lang="ru-RU" sz="20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3153" marR="63153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гол.</a:t>
                      </a:r>
                      <a:endParaRPr lang="ru-RU" sz="20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3153" marR="63153" marT="0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20 000</a:t>
                      </a:r>
                      <a:endParaRPr lang="ru-RU" sz="20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3153" marR="63153" marT="0" marB="0" anchor="ctr"/>
                </a:tc>
              </a:tr>
              <a:tr h="960410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0" indent="0" algn="l"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овцы </a:t>
                      </a:r>
                      <a:endParaRPr lang="ru-RU" sz="20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3153" marR="63153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гол.</a:t>
                      </a:r>
                      <a:endParaRPr lang="ru-RU" sz="20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3153" marR="63153" marT="0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50 000</a:t>
                      </a:r>
                      <a:endParaRPr lang="ru-RU" sz="20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3153" marR="63153" marT="0" marB="0" anchor="ctr"/>
                </a:tc>
              </a:tr>
              <a:tr h="960410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0" indent="0" algn="l"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свиньи  </a:t>
                      </a:r>
                      <a:endParaRPr lang="ru-RU" sz="20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3153" marR="63153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гол.</a:t>
                      </a:r>
                      <a:endParaRPr lang="ru-RU" sz="20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3153" marR="63153" marT="0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8 000</a:t>
                      </a:r>
                      <a:endParaRPr lang="ru-RU" sz="20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3153" marR="63153" marT="0" marB="0" anchor="ctr"/>
                </a:tc>
              </a:tr>
              <a:tr h="960410">
                <a:tc>
                  <a:txBody>
                    <a:bodyPr/>
                    <a:lstStyle/>
                    <a:p>
                      <a:pPr algn="ctr"/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0" marR="0" indent="0" algn="l" defTabSz="9142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КРС  мясного направления, </a:t>
                      </a:r>
                    </a:p>
                    <a:p>
                      <a:pPr marL="360000" marR="0" indent="0" algn="l" defTabSz="9142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т.ч. импорт</a:t>
                      </a:r>
                      <a:endParaRPr lang="ru-RU" sz="2000" b="1" kern="1200" dirty="0" smtClean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3153" marR="63153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гол.</a:t>
                      </a:r>
                      <a:endParaRPr lang="ru-RU" sz="20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3153" marR="63153" marT="0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60 000</a:t>
                      </a:r>
                      <a:endParaRPr lang="ru-RU" sz="20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3153" marR="63153" marT="0" marB="0" anchor="ctr"/>
                </a:tc>
              </a:tr>
              <a:tr h="960410">
                <a:tc>
                  <a:txBody>
                    <a:bodyPr/>
                    <a:lstStyle/>
                    <a:p>
                      <a:pPr algn="ctr"/>
                      <a:endParaRPr lang="ru-RU" sz="18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0" indent="0" algn="l"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КРС молочного направления, </a:t>
                      </a:r>
                    </a:p>
                    <a:p>
                      <a:pPr marL="360000" indent="0" algn="l"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т.ч. импорт</a:t>
                      </a:r>
                      <a:endParaRPr lang="ru-RU" sz="20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3153" marR="63153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гол.</a:t>
                      </a:r>
                      <a:endParaRPr lang="ru-RU" sz="20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3153" marR="63153" marT="0" marB="0" anchor="ctr"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60 000</a:t>
                      </a:r>
                      <a:endParaRPr lang="ru-RU" sz="20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3153" marR="63153" marT="0" marB="0" anchor="ctr"/>
                </a:tc>
              </a:tr>
            </a:tbl>
          </a:graphicData>
        </a:graphic>
      </p:graphicFrame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977" y="1753534"/>
            <a:ext cx="1684336" cy="11205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https://www.thefutonshop.com/media/wysiwyg/blog/wool/benefits-wool_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93" t="9912" r="10723" b="8254"/>
          <a:stretch/>
        </p:blipFill>
        <p:spPr bwMode="auto">
          <a:xfrm>
            <a:off x="1029977" y="2743201"/>
            <a:ext cx="1557337" cy="10935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https://agrofoodinfo.com/upload/iblock/d50/d508c66de6bfec74b94bc883be16cb8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977" y="3753127"/>
            <a:ext cx="1579589" cy="10530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17" descr="https://agroportal-ziz.ru/sites/default/files/images/articles/korova_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384" y="5654245"/>
            <a:ext cx="1763522" cy="9519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9" name="Picture 21" descr="http://smolensk-i.ru/wp-content/uploads/2015/03/korova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977" y="4721656"/>
            <a:ext cx="1637595" cy="10043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2748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_1_Президиум Правительство_509_16x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15963</TotalTime>
  <Words>777</Words>
  <Application>Microsoft Office PowerPoint</Application>
  <PresentationFormat>Произвольный</PresentationFormat>
  <Paragraphs>294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Z_1_Президиум Правительство_509_16x9</vt:lpstr>
      <vt:lpstr>Презентация PowerPoint</vt:lpstr>
      <vt:lpstr>Презентация PowerPoint</vt:lpstr>
      <vt:lpstr>Финансирование  проведения весенних полевых работ 2020 года  и плановые объемы на 2021 год, млн. руб.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Путятинская Юлия Валериевна</dc:creator>
  <cp:lastModifiedBy>Хабирова Светлана Дамировна</cp:lastModifiedBy>
  <cp:revision>203</cp:revision>
  <cp:lastPrinted>2021-03-11T15:39:31Z</cp:lastPrinted>
  <dcterms:created xsi:type="dcterms:W3CDTF">2020-11-30T06:36:56Z</dcterms:created>
  <dcterms:modified xsi:type="dcterms:W3CDTF">2021-03-17T05:37:17Z</dcterms:modified>
</cp:coreProperties>
</file>