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658" r:id="rId2"/>
    <p:sldId id="725" r:id="rId3"/>
    <p:sldId id="744" r:id="rId4"/>
    <p:sldId id="750" r:id="rId5"/>
    <p:sldId id="751" r:id="rId6"/>
    <p:sldId id="745" r:id="rId7"/>
    <p:sldId id="749" r:id="rId8"/>
    <p:sldId id="746" r:id="rId9"/>
    <p:sldId id="752" r:id="rId10"/>
  </p:sldIdLst>
  <p:sldSz cx="12195175" cy="6859588"/>
  <p:notesSz cx="6858000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84452"/>
    <a:srgbClr val="DDE9F7"/>
    <a:srgbClr val="F6E7E6"/>
    <a:srgbClr val="FFFF93"/>
    <a:srgbClr val="ECF9E7"/>
    <a:srgbClr val="F0F3EA"/>
    <a:srgbClr val="FFFFEB"/>
    <a:srgbClr val="DCE6D2"/>
    <a:srgbClr val="009644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2" autoAdjust="0"/>
    <p:restoredTop sz="96947" autoAdjust="0"/>
  </p:normalViewPr>
  <p:slideViewPr>
    <p:cSldViewPr>
      <p:cViewPr varScale="1">
        <p:scale>
          <a:sx n="116" d="100"/>
          <a:sy n="116" d="100"/>
        </p:scale>
        <p:origin x="624" y="108"/>
      </p:cViewPr>
      <p:guideLst>
        <p:guide orient="horz" pos="2161"/>
        <p:guide pos="3842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88617845863952"/>
          <c:y val="9.8931923000019767E-2"/>
          <c:w val="0.3402348193006326"/>
          <c:h val="0.7718889867880128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Лист1!$B$3:$B$4</c:f>
              <c:strCache>
                <c:ptCount val="2"/>
                <c:pt idx="0">
                  <c:v>продукция растениеводства, млрд. руб.</c:v>
                </c:pt>
                <c:pt idx="1">
                  <c:v>продукция животноводства, млрд. руб.</c:v>
                </c:pt>
              </c:strCache>
            </c:strRef>
          </c:cat>
          <c:val>
            <c:numRef>
              <c:f>Лист1!$A$3:$A$4</c:f>
              <c:numCache>
                <c:formatCode>General</c:formatCode>
                <c:ptCount val="2"/>
                <c:pt idx="0">
                  <c:v>86.1</c:v>
                </c:pt>
                <c:pt idx="1">
                  <c:v>103.5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059600883894329"/>
          <c:y val="7.6714778837090242E-2"/>
          <c:w val="0.34114069621826171"/>
          <c:h val="0.80424063992889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3175">
      <a:solidFill>
        <a:schemeClr val="tx1"/>
      </a:solidFill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33829894012513E-2"/>
          <c:y val="7.8906448131012941E-2"/>
          <c:w val="0.8773234021197498"/>
          <c:h val="0.70515324421064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885423444831375E-3"/>
                  <c:y val="4.66415328350522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556716851084042"/>
                      <c:h val="0.2169863247747087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1953578718727677E-7"/>
                  <c:y val="4.0501803457990679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999095951628359"/>
                      <c:h val="0.2794215219174575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г.</c:v>
                </c:pt>
                <c:pt idx="1">
                  <c:v>2020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102.2</c:v>
                </c:pt>
                <c:pt idx="1">
                  <c:v>103.1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-27"/>
        <c:axId val="222657136"/>
        <c:axId val="222651256"/>
      </c:barChart>
      <c:catAx>
        <c:axId val="222657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2651256"/>
        <c:crosses val="autoZero"/>
        <c:auto val="1"/>
        <c:lblAlgn val="ctr"/>
        <c:lblOffset val="100"/>
        <c:noMultiLvlLbl val="0"/>
      </c:catAx>
      <c:valAx>
        <c:axId val="222651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265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315224234344334E-2"/>
          <c:y val="7.5976946587361038E-2"/>
          <c:w val="0.94736954135588036"/>
          <c:h val="0.591190836642006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'структура валовки '!$I$30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703181128022726E-3"/>
                  <c:y val="-1.0395645282519381E-16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0%</a:t>
                    </a:r>
                    <a:endParaRPr lang="en-US" sz="1400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'!$J$30:$L$30</c:f>
              <c:numCache>
                <c:formatCode>0</c:formatCode>
                <c:ptCount val="3"/>
                <c:pt idx="0">
                  <c:v>50.044098272001051</c:v>
                </c:pt>
                <c:pt idx="1">
                  <c:v>0</c:v>
                </c:pt>
                <c:pt idx="2">
                  <c:v>50.025950834963581</c:v>
                </c:pt>
              </c:numCache>
            </c:numRef>
          </c:val>
        </c:ser>
        <c:ser>
          <c:idx val="1"/>
          <c:order val="1"/>
          <c:tx>
            <c:strRef>
              <c:f>'структура валовки '!$I$31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29%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67%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'!$J$31:$L$31</c:f>
              <c:numCache>
                <c:formatCode>0</c:formatCode>
                <c:ptCount val="3"/>
                <c:pt idx="0">
                  <c:v>28.74225487497236</c:v>
                </c:pt>
                <c:pt idx="1">
                  <c:v>3.8739163594189296</c:v>
                </c:pt>
                <c:pt idx="2">
                  <c:v>67.383828765608712</c:v>
                </c:pt>
              </c:numCache>
            </c:numRef>
          </c:val>
        </c:ser>
        <c:ser>
          <c:idx val="2"/>
          <c:order val="2"/>
          <c:tx>
            <c:strRef>
              <c:f>'структура валовки '!$I$32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валовки '!$J$29:$L$29</c:f>
              <c:strCache>
                <c:ptCount val="3"/>
                <c:pt idx="0">
                  <c:v>СХП</c:v>
                </c:pt>
                <c:pt idx="1">
                  <c:v>КФХ и ИП</c:v>
                </c:pt>
                <c:pt idx="2">
                  <c:v>ЛПХ</c:v>
                </c:pt>
              </c:strCache>
            </c:strRef>
          </c:cat>
          <c:val>
            <c:numRef>
              <c:f>'структура валовки '!$J$32:$L$32</c:f>
              <c:numCache>
                <c:formatCode>0</c:formatCode>
                <c:ptCount val="3"/>
                <c:pt idx="0">
                  <c:v>42.6</c:v>
                </c:pt>
                <c:pt idx="1">
                  <c:v>14.3</c:v>
                </c:pt>
                <c:pt idx="2">
                  <c:v>43.1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axId val="222655960"/>
        <c:axId val="222654784"/>
      </c:barChart>
      <c:catAx>
        <c:axId val="222655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22654784"/>
        <c:crosses val="autoZero"/>
        <c:auto val="1"/>
        <c:lblAlgn val="ctr"/>
        <c:lblOffset val="100"/>
        <c:noMultiLvlLbl val="0"/>
      </c:catAx>
      <c:valAx>
        <c:axId val="22265478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22655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846848002519635E-2"/>
          <c:y val="0.89096166480267713"/>
          <c:w val="0.84030630399496076"/>
          <c:h val="8.8672579992502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8445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894427837622815E-2"/>
          <c:y val="2.8977636118509349E-2"/>
          <c:w val="0.80495306636324526"/>
          <c:h val="0.72658143089206306"/>
        </c:manualLayout>
      </c:layout>
      <c:barChart>
        <c:barDir val="col"/>
        <c:grouping val="clustered"/>
        <c:varyColors val="0"/>
        <c:ser>
          <c:idx val="3"/>
          <c:order val="1"/>
          <c:tx>
            <c:strRef>
              <c:f>Лист3!$H$4</c:f>
              <c:strCache>
                <c:ptCount val="1"/>
                <c:pt idx="0">
                  <c:v>одобрено, млн. руб.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pattFill prst="wdDnDiag">
                <a:fgClr>
                  <a:schemeClr val="accent4">
                    <a:lumMod val="5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4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Лист3!$I$2:$N$2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Лист3!$I$4:$N$4</c:f>
              <c:numCache>
                <c:formatCode>#,##0</c:formatCode>
                <c:ptCount val="6"/>
                <c:pt idx="0">
                  <c:v>4657.3958860000002</c:v>
                </c:pt>
                <c:pt idx="1">
                  <c:v>12776.407349999999</c:v>
                </c:pt>
                <c:pt idx="2">
                  <c:v>12094.701611</c:v>
                </c:pt>
                <c:pt idx="3">
                  <c:v>18557.010989999999</c:v>
                </c:pt>
                <c:pt idx="4">
                  <c:v>18000</c:v>
                </c:pt>
                <c:pt idx="5">
                  <c:v>7289.4049999999997</c:v>
                </c:pt>
              </c:numCache>
            </c:numRef>
          </c:val>
        </c:ser>
        <c:ser>
          <c:idx val="5"/>
          <c:order val="3"/>
          <c:tx>
            <c:strRef>
              <c:f>Лист3!$H$6</c:f>
              <c:strCache>
                <c:ptCount val="1"/>
                <c:pt idx="0">
                  <c:v>выдано, млн. руб.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pattFill prst="pct80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4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5510595765271174E-3"/>
                  <c:y val="2.3027846755765701E-2"/>
                </c:manualLayout>
              </c:layout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58445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Лист3!$I$2:$N$2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Лист3!$I$6:$N$6</c:f>
              <c:numCache>
                <c:formatCode>#,##0</c:formatCode>
                <c:ptCount val="6"/>
                <c:pt idx="0">
                  <c:v>2644.4114038600001</c:v>
                </c:pt>
                <c:pt idx="1">
                  <c:v>7953.4477432400008</c:v>
                </c:pt>
                <c:pt idx="2">
                  <c:v>7514.5163564200002</c:v>
                </c:pt>
                <c:pt idx="3">
                  <c:v>12575.858830469999</c:v>
                </c:pt>
                <c:pt idx="4">
                  <c:v>13500</c:v>
                </c:pt>
                <c:pt idx="5">
                  <c:v>568.26492546999998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700371752"/>
        <c:axId val="700373712"/>
      </c:barChart>
      <c:lineChart>
        <c:grouping val="standard"/>
        <c:varyColors val="0"/>
        <c:ser>
          <c:idx val="2"/>
          <c:order val="0"/>
          <c:tx>
            <c:strRef>
              <c:f>Лист3!$H$3</c:f>
              <c:strCache>
                <c:ptCount val="1"/>
                <c:pt idx="0">
                  <c:v>одобрено, ед.</c:v>
                </c:pt>
              </c:strCache>
            </c:strRef>
          </c:tx>
          <c:dLbls>
            <c:dLbl>
              <c:idx val="3"/>
              <c:layout>
                <c:manualLayout>
                  <c:x val="-7.4117803993055953E-3"/>
                  <c:y val="-2.8719594219260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9251790815189062E-3"/>
                  <c:y val="-4.8859060704966716E-3"/>
                </c:manualLayout>
              </c:layout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8113626074804988E-3"/>
                  <c:y val="7.030938003885454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Лист3!$I$2:$N$2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Лист3!$I$3:$N$3</c:f>
              <c:numCache>
                <c:formatCode>0</c:formatCode>
                <c:ptCount val="6"/>
                <c:pt idx="0">
                  <c:v>262</c:v>
                </c:pt>
                <c:pt idx="1">
                  <c:v>501</c:v>
                </c:pt>
                <c:pt idx="2">
                  <c:v>467</c:v>
                </c:pt>
                <c:pt idx="3">
                  <c:v>595</c:v>
                </c:pt>
                <c:pt idx="4" formatCode="General">
                  <c:v>600</c:v>
                </c:pt>
                <c:pt idx="5" formatCode="General">
                  <c:v>173</c:v>
                </c:pt>
              </c:numCache>
            </c:numRef>
          </c:val>
          <c:smooth val="0"/>
        </c:ser>
        <c:ser>
          <c:idx val="4"/>
          <c:order val="2"/>
          <c:tx>
            <c:strRef>
              <c:f>Лист3!$H$5</c:f>
              <c:strCache>
                <c:ptCount val="1"/>
                <c:pt idx="0">
                  <c:v>заключено КД, ед</c:v>
                </c:pt>
              </c:strCache>
            </c:strRef>
          </c:tx>
          <c:dLbls>
            <c:dLbl>
              <c:idx val="0"/>
              <c:layout>
                <c:manualLayout>
                  <c:x val="-6.2119892952181427E-3"/>
                  <c:y val="1.20360125151259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0121981911307343E-3"/>
                  <c:y val="-2.3714519708020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8113626074804988E-3"/>
                  <c:y val="9.652643700249522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4117803993055953E-3"/>
                  <c:y val="-2.6097888522896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9241396742643807E-3"/>
                  <c:y val="-1.4181044448514772E-2"/>
                </c:manualLayout>
              </c:layout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3739726160180562E-4"/>
                  <c:y val="1.6802750144878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Лист3!$I$2:$N$2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Лист3!$I$5:$N$5</c:f>
              <c:numCache>
                <c:formatCode>0</c:formatCode>
                <c:ptCount val="6"/>
                <c:pt idx="0">
                  <c:v>177</c:v>
                </c:pt>
                <c:pt idx="1">
                  <c:v>407</c:v>
                </c:pt>
                <c:pt idx="2">
                  <c:v>362</c:v>
                </c:pt>
                <c:pt idx="3">
                  <c:v>456</c:v>
                </c:pt>
                <c:pt idx="4" formatCode="General">
                  <c:v>500</c:v>
                </c:pt>
                <c:pt idx="5" formatCode="General">
                  <c:v>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0370184"/>
        <c:axId val="700376456"/>
      </c:lineChart>
      <c:catAx>
        <c:axId val="700370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76456"/>
        <c:crosses val="autoZero"/>
        <c:auto val="1"/>
        <c:lblAlgn val="ctr"/>
        <c:lblOffset val="100"/>
        <c:noMultiLvlLbl val="0"/>
      </c:catAx>
      <c:valAx>
        <c:axId val="7003764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ru-RU" sz="1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Количество, ед. </a:t>
                </a:r>
              </a:p>
            </c:rich>
          </c:tx>
          <c:layout>
            <c:manualLayout>
              <c:xMode val="edge"/>
              <c:yMode val="edge"/>
              <c:x val="7.0123640251754269E-3"/>
              <c:y val="0.25720284082549388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70184"/>
        <c:crosses val="autoZero"/>
        <c:crossBetween val="between"/>
      </c:valAx>
      <c:valAx>
        <c:axId val="70037371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ru-RU"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Сумма, млн. рублей</a:t>
                </a:r>
              </a:p>
            </c:rich>
          </c:tx>
          <c:layout>
            <c:manualLayout>
              <c:xMode val="edge"/>
              <c:yMode val="edge"/>
              <c:x val="0.95766857373789194"/>
              <c:y val="0.24827703078036376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71752"/>
        <c:crosses val="max"/>
        <c:crossBetween val="between"/>
      </c:valAx>
      <c:catAx>
        <c:axId val="700371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037371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4.763266423044718E-2"/>
          <c:y val="0.90726574674885974"/>
          <c:w val="0.8999999254370693"/>
          <c:h val="6.175045865774674E-2"/>
        </c:manualLayout>
      </c:layout>
      <c:overlay val="0"/>
      <c:txPr>
        <a:bodyPr/>
        <a:lstStyle/>
        <a:p>
          <a:pPr>
            <a:defRPr sz="18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368834484460714E-2"/>
          <c:y val="2.6740973911420739E-2"/>
          <c:w val="0.81199264585814102"/>
          <c:h val="0.69786655570900313"/>
        </c:manualLayout>
      </c:layout>
      <c:barChart>
        <c:barDir val="col"/>
        <c:grouping val="clustered"/>
        <c:varyColors val="0"/>
        <c:ser>
          <c:idx val="3"/>
          <c:order val="1"/>
          <c:tx>
            <c:strRef>
              <c:f>Лист3!$H$12</c:f>
              <c:strCache>
                <c:ptCount val="1"/>
                <c:pt idx="0">
                  <c:v>одобрено, млн. руб.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pattFill prst="wdDnDiag">
                <a:fgClr>
                  <a:schemeClr val="accent4">
                    <a:lumMod val="5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2"/>
              <c:layout>
                <c:manualLayout>
                  <c:x val="-2.3673730510181943E-3"/>
                  <c:y val="0.423501037952300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Лист3!$I$10:$N$10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Лист3!$I$12:$N$12</c:f>
              <c:numCache>
                <c:formatCode>#,##0</c:formatCode>
                <c:ptCount val="6"/>
                <c:pt idx="0">
                  <c:v>8075.9961346500004</c:v>
                </c:pt>
                <c:pt idx="1">
                  <c:v>13822.944130649999</c:v>
                </c:pt>
                <c:pt idx="2">
                  <c:v>26903.65931409</c:v>
                </c:pt>
                <c:pt idx="3">
                  <c:v>6551.7598799700008</c:v>
                </c:pt>
                <c:pt idx="4">
                  <c:v>6500</c:v>
                </c:pt>
                <c:pt idx="5">
                  <c:v>564.84927420000008</c:v>
                </c:pt>
              </c:numCache>
            </c:numRef>
          </c:val>
        </c:ser>
        <c:ser>
          <c:idx val="5"/>
          <c:order val="3"/>
          <c:tx>
            <c:strRef>
              <c:f>Лист3!$H$14</c:f>
              <c:strCache>
                <c:ptCount val="1"/>
                <c:pt idx="0">
                  <c:v>выдано, млн. руб.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pattFill prst="pct80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58445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Лист3!$I$10:$N$10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Лист3!$I$14:$N$14</c:f>
              <c:numCache>
                <c:formatCode>#,##0</c:formatCode>
                <c:ptCount val="6"/>
                <c:pt idx="0">
                  <c:v>1146.8520308099999</c:v>
                </c:pt>
                <c:pt idx="1">
                  <c:v>782.67099205</c:v>
                </c:pt>
                <c:pt idx="2">
                  <c:v>2077.0721715</c:v>
                </c:pt>
                <c:pt idx="3">
                  <c:v>3469.4104409899996</c:v>
                </c:pt>
                <c:pt idx="4">
                  <c:v>3500</c:v>
                </c:pt>
                <c:pt idx="5">
                  <c:v>66.358384000000001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700382728"/>
        <c:axId val="700385864"/>
      </c:barChart>
      <c:lineChart>
        <c:grouping val="standard"/>
        <c:varyColors val="0"/>
        <c:ser>
          <c:idx val="2"/>
          <c:order val="0"/>
          <c:tx>
            <c:strRef>
              <c:f>Лист3!$H$11</c:f>
              <c:strCache>
                <c:ptCount val="1"/>
                <c:pt idx="0">
                  <c:v>одобрено, ед.</c:v>
                </c:pt>
              </c:strCache>
            </c:strRef>
          </c:tx>
          <c:dLbls>
            <c:dLbl>
              <c:idx val="0"/>
              <c:layout>
                <c:manualLayout>
                  <c:x val="-8.6232029401654853E-3"/>
                  <c:y val="-3.6248677668113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6795732614347839E-3"/>
                  <c:y val="1.9147972588804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4958867359256878E-3"/>
                  <c:y val="2.1556522599974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Лист3!$I$10:$N$10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Лист3!$I$11:$N$11</c:f>
              <c:numCache>
                <c:formatCode>0</c:formatCode>
                <c:ptCount val="6"/>
                <c:pt idx="0">
                  <c:v>68</c:v>
                </c:pt>
                <c:pt idx="1">
                  <c:v>125</c:v>
                </c:pt>
                <c:pt idx="2">
                  <c:v>217</c:v>
                </c:pt>
                <c:pt idx="3">
                  <c:v>319</c:v>
                </c:pt>
                <c:pt idx="4" formatCode="General">
                  <c:v>320</c:v>
                </c:pt>
                <c:pt idx="5" formatCode="General">
                  <c:v>32</c:v>
                </c:pt>
              </c:numCache>
            </c:numRef>
          </c:val>
          <c:smooth val="0"/>
        </c:ser>
        <c:ser>
          <c:idx val="4"/>
          <c:order val="2"/>
          <c:tx>
            <c:strRef>
              <c:f>Лист3!$H$13</c:f>
              <c:strCache>
                <c:ptCount val="1"/>
                <c:pt idx="0">
                  <c:v>заключено КД, ед</c:v>
                </c:pt>
              </c:strCache>
            </c:strRef>
          </c:tx>
          <c:dLbls>
            <c:dLbl>
              <c:idx val="0"/>
              <c:layout>
                <c:manualLayout>
                  <c:x val="-7.4395164146563875E-3"/>
                  <c:y val="1.93888275899213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8884568381290967E-3"/>
                  <c:y val="2.17973776010917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4958867359256878E-3"/>
                  <c:y val="2.42059276122621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5067498093053132E-2"/>
                  <c:y val="-2.8782172633485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2169617246107715E-2"/>
                  <c:y val="-3.35992726558265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5667394152329334E-3"/>
                  <c:y val="-4.6966725217822058E-3"/>
                </c:manualLayout>
              </c:layout>
              <c:spPr>
                <a:solidFill>
                  <a:schemeClr val="bg2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Лист3!$I$10:$N$10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 
(план) </c:v>
                </c:pt>
                <c:pt idx="5">
                  <c:v>2021 
(на 11.03.2021 г.)</c:v>
                </c:pt>
              </c:strCache>
            </c:strRef>
          </c:cat>
          <c:val>
            <c:numRef>
              <c:f>Лист3!$I$13:$N$13</c:f>
              <c:numCache>
                <c:formatCode>0</c:formatCode>
                <c:ptCount val="6"/>
                <c:pt idx="0">
                  <c:v>54</c:v>
                </c:pt>
                <c:pt idx="1">
                  <c:v>69</c:v>
                </c:pt>
                <c:pt idx="2">
                  <c:v>168</c:v>
                </c:pt>
                <c:pt idx="3">
                  <c:v>253</c:v>
                </c:pt>
                <c:pt idx="4" formatCode="General">
                  <c:v>250</c:v>
                </c:pt>
                <c:pt idx="5" formatCode="General">
                  <c:v>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0387824"/>
        <c:axId val="700388608"/>
      </c:lineChart>
      <c:catAx>
        <c:axId val="70038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88608"/>
        <c:crosses val="autoZero"/>
        <c:auto val="1"/>
        <c:lblAlgn val="ctr"/>
        <c:lblOffset val="100"/>
        <c:noMultiLvlLbl val="0"/>
      </c:catAx>
      <c:valAx>
        <c:axId val="7003886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Количество, ед. </a:t>
                </a:r>
              </a:p>
            </c:rich>
          </c:tx>
          <c:layout>
            <c:manualLayout>
              <c:xMode val="edge"/>
              <c:yMode val="edge"/>
              <c:x val="1.6121717273770476E-2"/>
              <c:y val="0.28352919712597402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87824"/>
        <c:crosses val="autoZero"/>
        <c:crossBetween val="between"/>
      </c:valAx>
      <c:valAx>
        <c:axId val="70038586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ru-RU"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Сумма, млн. рублей</a:t>
                </a:r>
              </a:p>
            </c:rich>
          </c:tx>
          <c:layout>
            <c:manualLayout>
              <c:xMode val="edge"/>
              <c:yMode val="edge"/>
              <c:x val="0.9661046237218982"/>
              <c:y val="0.2599013215163927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82728"/>
        <c:crosses val="max"/>
        <c:crossBetween val="between"/>
      </c:valAx>
      <c:catAx>
        <c:axId val="700382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0385864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3.929019072452055E-2"/>
          <c:y val="0.88900699844980424"/>
          <c:w val="0.93917482322993195"/>
          <c:h val="8.0696395655491887E-2"/>
        </c:manualLayout>
      </c:layout>
      <c:overlay val="0"/>
      <c:txPr>
        <a:bodyPr/>
        <a:lstStyle/>
        <a:p>
          <a:pPr>
            <a:defRPr sz="18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58445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Лист1!$B$4:$E$4</c:f>
              <c:numCache>
                <c:formatCode>General</c:formatCode>
                <c:ptCount val="4"/>
                <c:pt idx="0">
                  <c:v>3</c:v>
                </c:pt>
                <c:pt idx="1">
                  <c:v>10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5867184"/>
        <c:axId val="685864440"/>
      </c:barChart>
      <c:catAx>
        <c:axId val="685867184"/>
        <c:scaling>
          <c:orientation val="minMax"/>
        </c:scaling>
        <c:delete val="1"/>
        <c:axPos val="b"/>
        <c:majorTickMark val="out"/>
        <c:minorTickMark val="none"/>
        <c:tickLblPos val="nextTo"/>
        <c:crossAx val="685864440"/>
        <c:crosses val="autoZero"/>
        <c:auto val="1"/>
        <c:lblAlgn val="ctr"/>
        <c:lblOffset val="100"/>
        <c:noMultiLvlLbl val="0"/>
      </c:catAx>
      <c:valAx>
        <c:axId val="6858644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58671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97239668972221"/>
          <c:y val="0"/>
          <c:w val="0.82211985354348049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  <a:ln w="25400" cap="flat" cmpd="sng" algn="ctr">
                <a:noFill/>
                <a:prstDash val="solid"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c:spPr>
          </c:dPt>
          <c:dLbls>
            <c:dLbl>
              <c:idx val="0"/>
              <c:layout>
                <c:manualLayout>
                  <c:x val="0"/>
                  <c:y val="0.493491154091300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5792645562665801E-3"/>
                  <c:y val="0.32808544503221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95667179736767E-3"/>
                  <c:y val="0.1800504168386797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>
                        <a:solidFill>
                          <a:schemeClr val="bg1"/>
                        </a:solidFill>
                      </a:rPr>
                      <a:t>19,0</a:t>
                    </a:r>
                    <a:endParaRPr lang="en-US" sz="2000" dirty="0" smtClean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11.8</c:v>
                </c:pt>
                <c:pt idx="1">
                  <c:v>16.899999999999999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7"/>
        <c:axId val="685865616"/>
        <c:axId val="685867968"/>
      </c:barChart>
      <c:catAx>
        <c:axId val="685865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85867968"/>
        <c:crosses val="autoZero"/>
        <c:auto val="1"/>
        <c:lblAlgn val="ctr"/>
        <c:lblOffset val="100"/>
        <c:noMultiLvlLbl val="0"/>
      </c:catAx>
      <c:valAx>
        <c:axId val="685867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8586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50"/>
      <c:depthPercent val="14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268321009344029"/>
          <c:y val="4.1451202725894865E-2"/>
          <c:w val="0.76370824697638973"/>
          <c:h val="0.77726321695272838"/>
        </c:manualLayout>
      </c:layout>
      <c:area3DChart>
        <c:grouping val="standard"/>
        <c:varyColors val="0"/>
        <c:ser>
          <c:idx val="4"/>
          <c:order val="0"/>
          <c:tx>
            <c:strRef>
              <c:f>Лист1!$B$11</c:f>
              <c:strCache>
                <c:ptCount val="1"/>
                <c:pt idx="0">
                  <c:v>сахарная свекла</c:v>
                </c:pt>
              </c:strCache>
            </c:strRef>
          </c:tx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Лист1!$C$11:$G$11</c:f>
              <c:numCache>
                <c:formatCode>_-* #\ ##0_р_._-;\-* #\ ##0_р_._-;_-* "-"_р_._-;_-@_-</c:formatCode>
                <c:ptCount val="5"/>
                <c:pt idx="0">
                  <c:v>2013.1</c:v>
                </c:pt>
                <c:pt idx="1">
                  <c:v>2651.6</c:v>
                </c:pt>
                <c:pt idx="2">
                  <c:v>1784.9</c:v>
                </c:pt>
                <c:pt idx="3">
                  <c:v>3084.7</c:v>
                </c:pt>
                <c:pt idx="4">
                  <c:v>3208.0879999999997</c:v>
                </c:pt>
              </c:numCache>
            </c:numRef>
          </c:val>
        </c:ser>
        <c:ser>
          <c:idx val="1"/>
          <c:order val="1"/>
          <c:tx>
            <c:strRef>
              <c:f>Лист1!$B$4</c:f>
              <c:strCache>
                <c:ptCount val="1"/>
                <c:pt idx="0">
                  <c:v>зерно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Лист1!$C$4:$G$4</c:f>
              <c:numCache>
                <c:formatCode>_-* #\ ##0_р_._-;\-* #\ ##0_р_._-;_-* "-"_р_._-;_-@_-</c:formatCode>
                <c:ptCount val="5"/>
                <c:pt idx="0">
                  <c:v>6266</c:v>
                </c:pt>
                <c:pt idx="1">
                  <c:v>7165.5</c:v>
                </c:pt>
                <c:pt idx="2">
                  <c:v>8898.7000000000007</c:v>
                </c:pt>
                <c:pt idx="3">
                  <c:v>10332.1</c:v>
                </c:pt>
                <c:pt idx="4">
                  <c:v>10745.384</c:v>
                </c:pt>
              </c:numCache>
            </c:numRef>
          </c:val>
        </c:ser>
        <c:ser>
          <c:idx val="2"/>
          <c:order val="2"/>
          <c:tx>
            <c:strRef>
              <c:f>Лист1!$B$9</c:f>
              <c:strCache>
                <c:ptCount val="1"/>
                <c:pt idx="0">
                  <c:v>рапс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Лист1!$C$9:$G$9</c:f>
              <c:numCache>
                <c:formatCode>_-* #\ ##0_р_._-;\-* #\ ##0_р_._-;_-* "-"_р_._-;_-@_-</c:formatCode>
                <c:ptCount val="5"/>
                <c:pt idx="0">
                  <c:v>17202.2</c:v>
                </c:pt>
                <c:pt idx="1">
                  <c:v>19216.3</c:v>
                </c:pt>
                <c:pt idx="2">
                  <c:v>20824.400000000001</c:v>
                </c:pt>
                <c:pt idx="3">
                  <c:v>24557</c:v>
                </c:pt>
                <c:pt idx="4">
                  <c:v>25539.280000000002</c:v>
                </c:pt>
              </c:numCache>
            </c:numRef>
          </c:val>
        </c:ser>
        <c:ser>
          <c:idx val="3"/>
          <c:order val="3"/>
          <c:tx>
            <c:strRef>
              <c:f>Лист1!$B$10</c:f>
              <c:strCache>
                <c:ptCount val="1"/>
                <c:pt idx="0">
                  <c:v>подсолнечник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cat>
            <c:numRef>
              <c:f>Лист1!$C$3:$G$3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Лист1!$C$10:$G$10</c:f>
              <c:numCache>
                <c:formatCode>_-* #\ ##0_р_._-;\-* #\ ##0_р_._-;_-* "-"_р_._-;_-@_-</c:formatCode>
                <c:ptCount val="5"/>
                <c:pt idx="0">
                  <c:v>15365.1</c:v>
                </c:pt>
                <c:pt idx="1">
                  <c:v>16049.2</c:v>
                </c:pt>
                <c:pt idx="2">
                  <c:v>16023.6</c:v>
                </c:pt>
                <c:pt idx="3">
                  <c:v>30065.7</c:v>
                </c:pt>
                <c:pt idx="4">
                  <c:v>31268.328000000001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0352544"/>
        <c:axId val="700352152"/>
        <c:axId val="636529128"/>
      </c:area3DChart>
      <c:catAx>
        <c:axId val="70035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52152"/>
        <c:crosses val="autoZero"/>
        <c:auto val="1"/>
        <c:lblAlgn val="ctr"/>
        <c:lblOffset val="100"/>
        <c:noMultiLvlLbl val="0"/>
      </c:catAx>
      <c:valAx>
        <c:axId val="70035215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_-* #\ ##0_р_._-;\-* #\ ##0_р_._-;_-* &quot;-&quot;_р_._-;_-@_-" sourceLinked="1"/>
        <c:majorTickMark val="out"/>
        <c:minorTickMark val="none"/>
        <c:tickLblPos val="nextTo"/>
        <c:txPr>
          <a:bodyPr/>
          <a:lstStyle/>
          <a:p>
            <a:pPr>
              <a:defRPr sz="1050" b="1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00352544"/>
        <c:crosses val="autoZero"/>
        <c:crossBetween val="midCat"/>
      </c:valAx>
      <c:serAx>
        <c:axId val="636529128"/>
        <c:scaling>
          <c:orientation val="minMax"/>
        </c:scaling>
        <c:delete val="1"/>
        <c:axPos val="b"/>
        <c:majorTickMark val="none"/>
        <c:minorTickMark val="none"/>
        <c:tickLblPos val="nextTo"/>
        <c:crossAx val="700352152"/>
        <c:crosses val="autoZero"/>
      </c:serAx>
    </c:plotArea>
    <c:legend>
      <c:legendPos val="r"/>
      <c:layout>
        <c:manualLayout>
          <c:xMode val="edge"/>
          <c:yMode val="edge"/>
          <c:x val="2.7378628546834899E-2"/>
          <c:y val="0.88138808665859381"/>
          <c:w val="0.96439739454236872"/>
          <c:h val="0.11636735385930463"/>
        </c:manualLayout>
      </c:layout>
      <c:overlay val="0"/>
      <c:txPr>
        <a:bodyPr/>
        <a:lstStyle/>
        <a:p>
          <a:pPr>
            <a:defRPr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982" cy="496333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925" y="0"/>
            <a:ext cx="2971981" cy="496333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009"/>
            <a:ext cx="2971982" cy="49633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925" y="9428009"/>
            <a:ext cx="2971981" cy="49633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982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925" y="0"/>
            <a:ext cx="2971981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650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347" y="4715152"/>
            <a:ext cx="5486400" cy="4466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009"/>
            <a:ext cx="2971982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925" y="9428009"/>
            <a:ext cx="2971981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3A15C-204C-495F-ADE2-F8512E469EA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41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21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60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6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6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68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0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3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7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0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3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7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60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8" y="1535469"/>
            <a:ext cx="5388321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43" indent="0">
              <a:buNone/>
              <a:defRPr sz="2400" b="1"/>
            </a:lvl2pPr>
            <a:lvl3pPr marL="1088685" indent="0">
              <a:buNone/>
              <a:defRPr sz="2100" b="1"/>
            </a:lvl3pPr>
            <a:lvl4pPr marL="1633028" indent="0">
              <a:buNone/>
              <a:defRPr sz="1900" b="1"/>
            </a:lvl4pPr>
            <a:lvl5pPr marL="2177370" indent="0">
              <a:buNone/>
              <a:defRPr sz="1900" b="1"/>
            </a:lvl5pPr>
            <a:lvl6pPr marL="2721713" indent="0">
              <a:buNone/>
              <a:defRPr sz="1900" b="1"/>
            </a:lvl6pPr>
            <a:lvl7pPr marL="3266055" indent="0">
              <a:buNone/>
              <a:defRPr sz="1900" b="1"/>
            </a:lvl7pPr>
            <a:lvl8pPr marL="3810399" indent="0">
              <a:buNone/>
              <a:defRPr sz="1900" b="1"/>
            </a:lvl8pPr>
            <a:lvl9pPr marL="435474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8" y="2175381"/>
            <a:ext cx="5388321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1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43" indent="0">
              <a:buNone/>
              <a:defRPr sz="2400" b="1"/>
            </a:lvl2pPr>
            <a:lvl3pPr marL="1088685" indent="0">
              <a:buNone/>
              <a:defRPr sz="2100" b="1"/>
            </a:lvl3pPr>
            <a:lvl4pPr marL="1633028" indent="0">
              <a:buNone/>
              <a:defRPr sz="1900" b="1"/>
            </a:lvl4pPr>
            <a:lvl5pPr marL="2177370" indent="0">
              <a:buNone/>
              <a:defRPr sz="1900" b="1"/>
            </a:lvl5pPr>
            <a:lvl6pPr marL="2721713" indent="0">
              <a:buNone/>
              <a:defRPr sz="1900" b="1"/>
            </a:lvl6pPr>
            <a:lvl7pPr marL="3266055" indent="0">
              <a:buNone/>
              <a:defRPr sz="1900" b="1"/>
            </a:lvl7pPr>
            <a:lvl8pPr marL="3810399" indent="0">
              <a:buNone/>
              <a:defRPr sz="1900" b="1"/>
            </a:lvl8pPr>
            <a:lvl9pPr marL="435474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1" y="2175381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60" y="273115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3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60" y="1435434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43" indent="0">
              <a:buNone/>
              <a:defRPr sz="1400"/>
            </a:lvl2pPr>
            <a:lvl3pPr marL="1088685" indent="0">
              <a:buNone/>
              <a:defRPr sz="1200"/>
            </a:lvl3pPr>
            <a:lvl4pPr marL="1633028" indent="0">
              <a:buNone/>
              <a:defRPr sz="1100"/>
            </a:lvl4pPr>
            <a:lvl5pPr marL="2177370" indent="0">
              <a:buNone/>
              <a:defRPr sz="1100"/>
            </a:lvl5pPr>
            <a:lvl6pPr marL="2721713" indent="0">
              <a:buNone/>
              <a:defRPr sz="1100"/>
            </a:lvl6pPr>
            <a:lvl7pPr marL="3266055" indent="0">
              <a:buNone/>
              <a:defRPr sz="1100"/>
            </a:lvl7pPr>
            <a:lvl8pPr marL="3810399" indent="0">
              <a:buNone/>
              <a:defRPr sz="1100"/>
            </a:lvl8pPr>
            <a:lvl9pPr marL="43547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1" y="4801714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1" y="612919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43" indent="0">
              <a:buNone/>
              <a:defRPr sz="3300"/>
            </a:lvl2pPr>
            <a:lvl3pPr marL="1088685" indent="0">
              <a:buNone/>
              <a:defRPr sz="2900"/>
            </a:lvl3pPr>
            <a:lvl4pPr marL="1633028" indent="0">
              <a:buNone/>
              <a:defRPr sz="2400"/>
            </a:lvl4pPr>
            <a:lvl5pPr marL="2177370" indent="0">
              <a:buNone/>
              <a:defRPr sz="2400"/>
            </a:lvl5pPr>
            <a:lvl6pPr marL="2721713" indent="0">
              <a:buNone/>
              <a:defRPr sz="2400"/>
            </a:lvl6pPr>
            <a:lvl7pPr marL="3266055" indent="0">
              <a:buNone/>
              <a:defRPr sz="2400"/>
            </a:lvl7pPr>
            <a:lvl8pPr marL="3810399" indent="0">
              <a:buNone/>
              <a:defRPr sz="2400"/>
            </a:lvl8pPr>
            <a:lvl9pPr marL="435474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1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43" indent="0">
              <a:buNone/>
              <a:defRPr sz="1400"/>
            </a:lvl2pPr>
            <a:lvl3pPr marL="1088685" indent="0">
              <a:buNone/>
              <a:defRPr sz="1200"/>
            </a:lvl3pPr>
            <a:lvl4pPr marL="1633028" indent="0">
              <a:buNone/>
              <a:defRPr sz="1100"/>
            </a:lvl4pPr>
            <a:lvl5pPr marL="2177370" indent="0">
              <a:buNone/>
              <a:defRPr sz="1100"/>
            </a:lvl5pPr>
            <a:lvl6pPr marL="2721713" indent="0">
              <a:buNone/>
              <a:defRPr sz="1100"/>
            </a:lvl6pPr>
            <a:lvl7pPr marL="3266055" indent="0">
              <a:buNone/>
              <a:defRPr sz="1100"/>
            </a:lvl7pPr>
            <a:lvl8pPr marL="3810399" indent="0">
              <a:buNone/>
              <a:defRPr sz="1100"/>
            </a:lvl8pPr>
            <a:lvl9pPr marL="43547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8" y="274703"/>
            <a:ext cx="10975659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8" y="1600571"/>
            <a:ext cx="10975659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60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6" y="6357822"/>
            <a:ext cx="3861806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6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5pPr>
      <a:lvl6pPr marL="544343"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6pPr>
      <a:lvl7pPr marL="1088685"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7pPr>
      <a:lvl8pPr marL="1633028"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8pPr>
      <a:lvl9pPr marL="2177370" algn="ctr" rtl="0" eaLnBrk="1" fontAlgn="base" hangingPunct="1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9pPr>
    </p:titleStyle>
    <p:bodyStyle>
      <a:lvl1pPr marL="408256" indent="-40825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8" indent="-34021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56" indent="-272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199" indent="-272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542" indent="-272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884" indent="-272171" algn="l" defTabSz="108868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8" indent="-272171" algn="l" defTabSz="108868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569" indent="-272171" algn="l" defTabSz="108868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913" indent="-272171" algn="l" defTabSz="108868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43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685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028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370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713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055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399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740" algn="l" defTabSz="10886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hart" Target="../charts/chart6.xm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chart" Target="../charts/chart7.xml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54055"/>
            <a:ext cx="5756822" cy="2952328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565668" y="4581922"/>
            <a:ext cx="450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ПРЕМЬЕР-МИНИСТРА ПРАВИТЕЛЬСТВА 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 – МИНИСТР СЕЛЬСКОГО ХОЗЯЙСТВА 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77508" y="3514827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Фазрахманов 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Ильшат Ильдусович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3646" y="272926"/>
            <a:ext cx="12195176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РЕСПУБЛИКИ БАШКОРТОСТАН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36948" y="1589728"/>
            <a:ext cx="11521281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667" b="1" dirty="0">
                <a:solidFill>
                  <a:schemeClr val="tx2"/>
                </a:solidFill>
                <a:latin typeface="Arial" charset="0"/>
              </a:rPr>
              <a:t>СТРАТЕГИЧЕКИЕ НАПРАВЛЕНИЯ РАЗВИТИЯ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667" b="1" dirty="0">
                <a:solidFill>
                  <a:schemeClr val="tx2"/>
                </a:solidFill>
                <a:latin typeface="Arial" charset="0"/>
              </a:rPr>
              <a:t>АГРОПРОМЫШЛЕННОГО КОМПЛЕКСА В 2021 ГОДУ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8"/>
            <a:ext cx="1512169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1269689" y="2967406"/>
            <a:ext cx="1735611" cy="1012556"/>
          </a:xfrm>
          <a:prstGeom prst="rect">
            <a:avLst/>
          </a:prstGeom>
          <a:solidFill>
            <a:srgbClr val="DD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2718" y="1125539"/>
            <a:ext cx="1735611" cy="1012556"/>
          </a:xfrm>
          <a:prstGeom prst="rect">
            <a:avLst/>
          </a:prstGeom>
          <a:solidFill>
            <a:srgbClr val="DD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4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646" y="47699"/>
            <a:ext cx="12195176" cy="861815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dirty="0"/>
              <a:t>АГРОПРОМЫШЛЕННЫЙ КОМПЛЕКС </a:t>
            </a:r>
            <a:br>
              <a:rPr lang="ru-RU" sz="2400" dirty="0"/>
            </a:br>
            <a:r>
              <a:rPr lang="ru-RU" sz="2400" dirty="0"/>
              <a:t>РЕСПУБЛИКИ БАШКОРТОСТАН ПО ИТОГАМ 20</a:t>
            </a:r>
            <a:r>
              <a:rPr lang="en-US" sz="2400" dirty="0"/>
              <a:t>20</a:t>
            </a:r>
            <a:r>
              <a:rPr lang="ru-RU" sz="2400" dirty="0"/>
              <a:t> года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157660"/>
              </p:ext>
            </p:extLst>
          </p:nvPr>
        </p:nvGraphicFramePr>
        <p:xfrm>
          <a:off x="1295020" y="4376687"/>
          <a:ext cx="5162608" cy="2279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441860"/>
              </p:ext>
            </p:extLst>
          </p:nvPr>
        </p:nvGraphicFramePr>
        <p:xfrm>
          <a:off x="1633091" y="4495340"/>
          <a:ext cx="720080" cy="683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/>
              </a:tblGrid>
              <a:tr h="31463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8008">
                <a:tc>
                  <a:txBody>
                    <a:bodyPr/>
                    <a:lstStyle/>
                    <a:p>
                      <a:pPr algn="ctr"/>
                      <a:r>
                        <a:rPr lang="ru-RU" sz="1300" b="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45,4%</a:t>
                      </a:r>
                      <a:endParaRPr lang="ru-RU" sz="1300" b="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161434"/>
              </p:ext>
            </p:extLst>
          </p:nvPr>
        </p:nvGraphicFramePr>
        <p:xfrm>
          <a:off x="3709995" y="5879837"/>
          <a:ext cx="792087" cy="706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7"/>
              </a:tblGrid>
              <a:tr h="133127"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6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103,5</a:t>
                      </a:r>
                      <a:endParaRPr lang="ru-RU" sz="16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0" i="1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54,6%</a:t>
                      </a:r>
                      <a:endParaRPr lang="ru-RU" sz="1300" b="0" i="1" u="non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534500" y="1159996"/>
            <a:ext cx="4467745" cy="32202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85271"/>
              </p:ext>
            </p:extLst>
          </p:nvPr>
        </p:nvGraphicFramePr>
        <p:xfrm>
          <a:off x="7682462" y="1197546"/>
          <a:ext cx="4156068" cy="3136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7533"/>
                <a:gridCol w="2068535"/>
              </a:tblGrid>
              <a:tr h="1447190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</a:t>
                      </a:r>
                    </a:p>
                    <a:p>
                      <a:endParaRPr lang="ru-RU" sz="13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 РФ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МЯСО КРС</a:t>
                      </a:r>
                    </a:p>
                    <a:p>
                      <a:endParaRPr lang="ru-RU" sz="12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в РФ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89135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ПОГОЛОВЬЕ КРС</a:t>
                      </a:r>
                      <a:endParaRPr lang="ru-RU" sz="21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500" b="1" baseline="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 РФ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</a:t>
                      </a:r>
                    </a:p>
                    <a:p>
                      <a:endParaRPr lang="ru-RU" sz="3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1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1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ru-RU" sz="21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ПФО</a:t>
                      </a:r>
                      <a:endParaRPr lang="ru-RU" sz="21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7750307" y="1714775"/>
            <a:ext cx="720000" cy="720000"/>
            <a:chOff x="1633131" y="271948"/>
            <a:chExt cx="720000" cy="720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18" name="Овал 17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9963283" y="1714775"/>
            <a:ext cx="720000" cy="720000"/>
            <a:chOff x="1633131" y="271948"/>
            <a:chExt cx="720000" cy="720000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24" name="Овал 23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731679" y="3285778"/>
            <a:ext cx="720000" cy="720000"/>
            <a:chOff x="1633131" y="271948"/>
            <a:chExt cx="720000" cy="720000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27" name="Овал 26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914092" y="3253486"/>
            <a:ext cx="720000" cy="720000"/>
            <a:chOff x="1633131" y="271948"/>
            <a:chExt cx="720000" cy="720000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30" name="Овал 29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554253" y="3811320"/>
            <a:ext cx="1346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тонн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560190" y="2205658"/>
            <a:ext cx="1437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87891" y="3811320"/>
            <a:ext cx="1365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919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гол.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31275" y="2186313"/>
            <a:ext cx="1346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тонн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5058" y="1159995"/>
            <a:ext cx="1454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</a:t>
            </a: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6729" y="1733540"/>
            <a:ext cx="2204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189,6</a:t>
            </a:r>
            <a:r>
              <a:rPr lang="ru-RU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  <a:endParaRPr lang="ru-RU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015825" y="2081188"/>
            <a:ext cx="4331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079716" y="1323533"/>
            <a:ext cx="145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3001242" y="1193102"/>
            <a:ext cx="864096" cy="888086"/>
            <a:chOff x="1633131" y="271948"/>
            <a:chExt cx="720000" cy="720000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1" y="271948"/>
              <a:ext cx="720000" cy="720000"/>
            </a:xfrm>
            <a:prstGeom prst="rect">
              <a:avLst/>
            </a:prstGeom>
          </p:spPr>
        </p:pic>
        <p:sp>
          <p:nvSpPr>
            <p:cNvPr id="51" name="Овал 50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6370467" y="1251551"/>
            <a:ext cx="976549" cy="44627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2019 году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1346853" y="2235616"/>
            <a:ext cx="4641403" cy="2058275"/>
            <a:chOff x="-2464037" y="53103"/>
            <a:chExt cx="4641402" cy="2650516"/>
          </a:xfrm>
        </p:grpSpPr>
        <p:sp>
          <p:nvSpPr>
            <p:cNvPr id="56" name="TextBox 55"/>
            <p:cNvSpPr txBox="1"/>
            <p:nvPr/>
          </p:nvSpPr>
          <p:spPr>
            <a:xfrm>
              <a:off x="1410073" y="1519995"/>
              <a:ext cx="767292" cy="673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101,5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РФ</a:t>
              </a:r>
            </a:p>
          </p:txBody>
        </p:sp>
        <p:grpSp>
          <p:nvGrpSpPr>
            <p:cNvPr id="57" name="Группа 56"/>
            <p:cNvGrpSpPr/>
            <p:nvPr/>
          </p:nvGrpSpPr>
          <p:grpSpPr>
            <a:xfrm>
              <a:off x="-2464037" y="535687"/>
              <a:ext cx="4186270" cy="2167932"/>
              <a:chOff x="-2464037" y="535687"/>
              <a:chExt cx="4186270" cy="2167932"/>
            </a:xfrm>
          </p:grpSpPr>
          <p:graphicFrame>
            <p:nvGraphicFramePr>
              <p:cNvPr id="62" name="Диаграмма 61"/>
              <p:cNvGraphicFramePr/>
              <p:nvPr>
                <p:extLst>
                  <p:ext uri="{D42A27DB-BD31-4B8C-83A1-F6EECF244321}">
                    <p14:modId xmlns:p14="http://schemas.microsoft.com/office/powerpoint/2010/main" val="2959815987"/>
                  </p:ext>
                </p:extLst>
              </p:nvPr>
            </p:nvGraphicFramePr>
            <p:xfrm>
              <a:off x="-555300" y="535687"/>
              <a:ext cx="2277533" cy="216793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63" name="TextBox 62"/>
              <p:cNvSpPr txBox="1"/>
              <p:nvPr/>
            </p:nvSpPr>
            <p:spPr>
              <a:xfrm>
                <a:off x="-2464037" y="1031435"/>
                <a:ext cx="1558365" cy="1228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 продукции сельского хозяйства, %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-305592" y="1847150"/>
                <a:ext cx="767292" cy="396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2019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endPara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720183" y="1831562"/>
                <a:ext cx="767292" cy="396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2020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endPara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58" name="Прямая соединительная линия 57"/>
            <p:cNvCxnSpPr>
              <a:stCxn id="60" idx="1"/>
            </p:cNvCxnSpPr>
            <p:nvPr/>
          </p:nvCxnSpPr>
          <p:spPr>
            <a:xfrm>
              <a:off x="1404039" y="389988"/>
              <a:ext cx="0" cy="1738805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1350592" y="1856879"/>
              <a:ext cx="751326" cy="0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1404039" y="53103"/>
              <a:ext cx="767292" cy="6737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106,6</a:t>
              </a:r>
            </a:p>
            <a:p>
              <a:pPr algn="ctr"/>
              <a:r>
                <a:rPr lang="ru-RU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ПФО</a:t>
              </a:r>
            </a:p>
          </p:txBody>
        </p:sp>
        <p:cxnSp>
          <p:nvCxnSpPr>
            <p:cNvPr id="61" name="Прямая соединительная линия 60"/>
            <p:cNvCxnSpPr>
              <a:endCxn id="60" idx="3"/>
            </p:cNvCxnSpPr>
            <p:nvPr/>
          </p:nvCxnSpPr>
          <p:spPr>
            <a:xfrm>
              <a:off x="1240324" y="386484"/>
              <a:ext cx="931007" cy="3504"/>
            </a:xfrm>
            <a:prstGeom prst="line">
              <a:avLst/>
            </a:prstGeom>
            <a:ln w="12700"/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Прямая соединительная линия 72"/>
          <p:cNvCxnSpPr/>
          <p:nvPr/>
        </p:nvCxnSpPr>
        <p:spPr>
          <a:xfrm>
            <a:off x="3015825" y="3933850"/>
            <a:ext cx="3729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Диаграмма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946799"/>
              </p:ext>
            </p:extLst>
          </p:nvPr>
        </p:nvGraphicFramePr>
        <p:xfrm>
          <a:off x="6745659" y="4416125"/>
          <a:ext cx="5400600" cy="223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170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04382" y="1187688"/>
            <a:ext cx="10729192" cy="54104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02693"/>
            <a:ext cx="10975658" cy="562805"/>
          </a:xfrm>
        </p:spPr>
        <p:txBody>
          <a:bodyPr/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ПОДДЕРЖКА АПК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11803"/>
              </p:ext>
            </p:extLst>
          </p:nvPr>
        </p:nvGraphicFramePr>
        <p:xfrm>
          <a:off x="1345706" y="1557586"/>
          <a:ext cx="10239711" cy="4921156"/>
        </p:xfrm>
        <a:graphic>
          <a:graphicData uri="http://schemas.openxmlformats.org/drawingml/2006/table">
            <a:tbl>
              <a:tblPr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{2D5ABB26-0587-4C30-8999-92F81FD0307C}</a:tableStyleId>
              </a:tblPr>
              <a:tblGrid>
                <a:gridCol w="3566410"/>
                <a:gridCol w="1766774"/>
                <a:gridCol w="1848837"/>
                <a:gridCol w="1279964"/>
                <a:gridCol w="1777726"/>
              </a:tblGrid>
              <a:tr h="765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2017-2020 </a:t>
                      </a:r>
                      <a:r>
                        <a:rPr lang="ru-RU" sz="18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8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</a:t>
                      </a:r>
                      <a:endParaRPr lang="ru-RU" sz="18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</a:t>
                      </a:r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</a:t>
                      </a:r>
                      <a:r>
                        <a:rPr lang="ru-RU" sz="11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(предусмотрено)</a:t>
                      </a:r>
                      <a:endParaRPr lang="ru-RU" sz="11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2021/2020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896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Всего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субсидий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ru-RU" sz="1800" b="1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5 634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2803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том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числе: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Федеральный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10 288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1 981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1910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5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Бюджет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Республики 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Башкортостан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12 671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3 653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893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</a:t>
                      </a:r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них на: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несвязанную поддержку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2 082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278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765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1 746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технику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5 477</a:t>
                      </a:r>
                      <a:endParaRPr lang="ru-RU" sz="1800" b="1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1 802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901853" y="1157476"/>
            <a:ext cx="1668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лн рублей</a:t>
            </a:r>
            <a:endParaRPr lang="ru-RU" sz="2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5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66332" y="178981"/>
            <a:ext cx="11663903" cy="6964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52" tIns="40076" rIns="80152" bIns="40076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632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РЕАЛИЗАЦИЯ МЕХАНИЗМА ЛЬГОТНОГО </a:t>
            </a:r>
            <a:b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КРАТКОСРОЧНОГО КРЕДИТОВАНИЯ В 2017-2020 ГГ.</a:t>
            </a:r>
            <a:endParaRPr lang="ru-RU" sz="20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3639041"/>
              </p:ext>
            </p:extLst>
          </p:nvPr>
        </p:nvGraphicFramePr>
        <p:xfrm>
          <a:off x="1201043" y="1197546"/>
          <a:ext cx="1072919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29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22316" y="151471"/>
            <a:ext cx="11663903" cy="69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52" tIns="40076" rIns="80152" bIns="40076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632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РЕАЛИЗАЦИЯ МЕХАНИЗМА ЛЬГОТНОГО </a:t>
            </a:r>
          </a:p>
          <a:p>
            <a:pPr defTabSz="801632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ИНВЕСТИЦИОННОГО КРЕДИТОВАНИЯ В 2017-2020 ГГ.</a:t>
            </a:r>
            <a:endParaRPr lang="ru-RU" sz="2000" b="1" dirty="0">
              <a:solidFill>
                <a:schemeClr val="tx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3903393"/>
              </p:ext>
            </p:extLst>
          </p:nvPr>
        </p:nvGraphicFramePr>
        <p:xfrm>
          <a:off x="1057027" y="1413570"/>
          <a:ext cx="10873208" cy="512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927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680353" y="2018737"/>
            <a:ext cx="1824945" cy="852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8" y="274703"/>
            <a:ext cx="10975659" cy="41878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ТЕХНИКИ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7633" y="1188254"/>
            <a:ext cx="3229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57846">
              <a:defRPr/>
            </a:pPr>
            <a:r>
              <a:rPr lang="ru-RU" sz="1800" b="1" dirty="0" smtClean="0">
                <a:solidFill>
                  <a:srgbClr val="58445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ПРИОБРЕТЕНО ЕДИНИЦ</a:t>
            </a:r>
            <a:endParaRPr lang="ru-RU" sz="1800" b="1" dirty="0">
              <a:solidFill>
                <a:srgbClr val="58445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0354" y="1589524"/>
            <a:ext cx="1846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2018-2020 гг.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0655" y="1973319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8393         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9248" y="2556406"/>
            <a:ext cx="15788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20,9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7984" y="2593308"/>
            <a:ext cx="10519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7429" y="1629594"/>
            <a:ext cx="18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т.ч. 2020 г.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35355" y="2031194"/>
            <a:ext cx="1824945" cy="8525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516085" y="1989634"/>
            <a:ext cx="1800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3607        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70885" y="2564594"/>
            <a:ext cx="1578830" cy="369332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10,1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0054" y="2615968"/>
            <a:ext cx="10519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404337" y="1188254"/>
            <a:ext cx="3229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57846">
              <a:defRPr/>
            </a:pPr>
            <a:r>
              <a:rPr lang="ru-RU" sz="1800" b="1" dirty="0" smtClean="0">
                <a:solidFill>
                  <a:srgbClr val="58445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ГОСПОДДЕРЖКА</a:t>
            </a:r>
            <a:endParaRPr lang="ru-RU" sz="1800" b="1" dirty="0">
              <a:solidFill>
                <a:srgbClr val="58445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69995" y="1637721"/>
            <a:ext cx="2751460" cy="1250203"/>
          </a:xfrm>
          <a:prstGeom prst="rect">
            <a:avLst/>
          </a:prstGeom>
          <a:solidFill>
            <a:srgbClr val="DDE9F7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011687" y="1847359"/>
            <a:ext cx="323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4,7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        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96432" y="1654017"/>
            <a:ext cx="1846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2018-2020 гг.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997335" y="2553660"/>
            <a:ext cx="2004908" cy="461665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1,81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669932" y="2573794"/>
            <a:ext cx="13788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т.ч. 2020 г.</a:t>
            </a:r>
            <a:endParaRPr lang="ru-RU" sz="1600" b="1" dirty="0">
              <a:solidFill>
                <a:schemeClr val="tx2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850" y="1524544"/>
            <a:ext cx="737499" cy="743310"/>
          </a:xfrm>
          <a:prstGeom prst="rect">
            <a:avLst/>
          </a:prstGeom>
        </p:spPr>
      </p:pic>
      <p:sp>
        <p:nvSpPr>
          <p:cNvPr id="40" name="Овал 39"/>
          <p:cNvSpPr/>
          <p:nvPr/>
        </p:nvSpPr>
        <p:spPr>
          <a:xfrm>
            <a:off x="7401525" y="1630813"/>
            <a:ext cx="598520" cy="59733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15" y="1671514"/>
            <a:ext cx="515931" cy="515931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2048775" y="11207633"/>
            <a:ext cx="8538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050817" y="3517421"/>
            <a:ext cx="8997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800" b="1" dirty="0">
                <a:solidFill>
                  <a:srgbClr val="584452"/>
                </a:solidFill>
                <a:latin typeface="Arial" charset="0"/>
              </a:rPr>
              <a:t>УЧАСТИЕ В ПРОГРАММАХ АО «РОСАГРОЛИЗИНГ</a:t>
            </a:r>
            <a:r>
              <a:rPr lang="ru-RU" altLang="ru-RU" sz="1800" b="1" dirty="0" smtClean="0">
                <a:solidFill>
                  <a:srgbClr val="584452"/>
                </a:solidFill>
                <a:latin typeface="Arial" charset="0"/>
              </a:rPr>
              <a:t>»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2110662" y="4209013"/>
            <a:ext cx="4667824" cy="1609605"/>
            <a:chOff x="7881449" y="4296520"/>
            <a:chExt cx="4445699" cy="1259514"/>
          </a:xfrm>
          <a:effectLst/>
        </p:grpSpPr>
        <p:grpSp>
          <p:nvGrpSpPr>
            <p:cNvPr id="49" name="Группа 48"/>
            <p:cNvGrpSpPr/>
            <p:nvPr/>
          </p:nvGrpSpPr>
          <p:grpSpPr>
            <a:xfrm>
              <a:off x="7881449" y="4831565"/>
              <a:ext cx="4445698" cy="724469"/>
              <a:chOff x="2097166" y="-274639"/>
              <a:chExt cx="3595813" cy="952085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2097166" y="-233396"/>
                <a:ext cx="1555793" cy="910842"/>
              </a:xfrm>
              <a:prstGeom prst="rect">
                <a:avLst/>
              </a:prstGeom>
              <a:solidFill>
                <a:srgbClr val="DDE9F7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2109</a:t>
                </a:r>
                <a:endParaRPr lang="ru-RU" sz="36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4141034" y="-274639"/>
                <a:ext cx="1551945" cy="95208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6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1690</a:t>
                </a:r>
                <a:endParaRPr lang="ru-RU" sz="3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Прямоугольник 49"/>
            <p:cNvSpPr/>
            <p:nvPr/>
          </p:nvSpPr>
          <p:spPr>
            <a:xfrm>
              <a:off x="7905800" y="4296520"/>
              <a:ext cx="1891482" cy="5057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8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ЗАКЛЮЧЕНО </a:t>
              </a:r>
            </a:p>
            <a:p>
              <a:pPr algn="ctr"/>
              <a:r>
                <a:rPr lang="ru-RU" sz="18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ДОГОВОРОВ</a:t>
              </a:r>
              <a:endParaRPr lang="ru-RU" sz="1800" dirty="0">
                <a:solidFill>
                  <a:schemeClr val="tx2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0408395" y="4310073"/>
              <a:ext cx="1918753" cy="5057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8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ПОСТАВЛЕНО</a:t>
              </a:r>
            </a:p>
            <a:p>
              <a:pPr algn="ctr"/>
              <a:r>
                <a:rPr lang="ru-RU" sz="18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ТЕХНИКИ</a:t>
              </a:r>
              <a:endPara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9121923" y="3512975"/>
            <a:ext cx="2707476" cy="1428987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sysDash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316" tIns="45659" rIns="91316" bIns="45659" rtlCol="0" anchor="ctr"/>
          <a:lstStyle/>
          <a:p>
            <a:pPr algn="ctr">
              <a:lnSpc>
                <a:spcPts val="1900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Всего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2020 году приобретено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техники </a:t>
            </a:r>
          </a:p>
          <a:p>
            <a:pPr algn="ctr">
              <a:lnSpc>
                <a:spcPts val="1900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лизинг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сумму</a:t>
            </a:r>
          </a:p>
          <a:p>
            <a:pPr algn="ctr">
              <a:lnSpc>
                <a:spcPts val="1900"/>
              </a:lnSpc>
            </a:pP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2,3</a:t>
            </a:r>
            <a:r>
              <a:rPr lang="ru-RU" sz="1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млрд 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рублей </a:t>
            </a:r>
          </a:p>
        </p:txBody>
      </p:sp>
      <p:pic>
        <p:nvPicPr>
          <p:cNvPr id="1028" name="Picture 4" descr="https://www.kindpng.com/picc/m/73-732825_hand-shake-deal-finance-online-svg-png-ic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15" y="4269859"/>
            <a:ext cx="778026" cy="70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6409784" y="5581599"/>
            <a:ext cx="194932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438135" y="5773675"/>
            <a:ext cx="10519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сумму 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94648" y="4384726"/>
            <a:ext cx="1585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</a:p>
        </p:txBody>
      </p:sp>
      <p:grpSp>
        <p:nvGrpSpPr>
          <p:cNvPr id="58" name="Группа 57"/>
          <p:cNvGrpSpPr/>
          <p:nvPr/>
        </p:nvGrpSpPr>
        <p:grpSpPr>
          <a:xfrm>
            <a:off x="6817667" y="4221882"/>
            <a:ext cx="864096" cy="888086"/>
            <a:chOff x="1633130" y="269307"/>
            <a:chExt cx="720000" cy="720000"/>
          </a:xfrm>
        </p:grpSpPr>
        <p:pic>
          <p:nvPicPr>
            <p:cNvPr id="59" name="Рисунок 5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130" y="269307"/>
              <a:ext cx="720000" cy="720000"/>
            </a:xfrm>
            <a:prstGeom prst="rect">
              <a:avLst/>
            </a:prstGeom>
          </p:spPr>
        </p:pic>
        <p:sp>
          <p:nvSpPr>
            <p:cNvPr id="60" name="Овал 59"/>
            <p:cNvSpPr/>
            <p:nvPr/>
          </p:nvSpPr>
          <p:spPr>
            <a:xfrm>
              <a:off x="1762568" y="308949"/>
              <a:ext cx="461125" cy="4856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Прямая соединительная линия 10"/>
          <p:cNvCxnSpPr/>
          <p:nvPr/>
        </p:nvCxnSpPr>
        <p:spPr>
          <a:xfrm>
            <a:off x="1067633" y="3357786"/>
            <a:ext cx="107905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66775" y="5692475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</a:t>
            </a:r>
            <a:endParaRPr lang="ru-RU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51823" y="5642870"/>
            <a:ext cx="760144" cy="2616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2019 г.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372738" y="5829269"/>
            <a:ext cx="1291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4275107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1385319" y="2369508"/>
            <a:ext cx="6371322" cy="2010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indent="-285807" defTabSz="914422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реализуется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125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</a:t>
            </a:r>
            <a:r>
              <a:rPr lang="ru-RU" sz="1800" b="1" dirty="0" smtClean="0">
                <a:solidFill>
                  <a:srgbClr val="4986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 </a:t>
            </a:r>
            <a:r>
              <a:rPr lang="ru-RU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</a:t>
            </a:r>
            <a:endParaRPr lang="ru-RU" sz="1800" b="1" dirty="0">
              <a:solidFill>
                <a:srgbClr val="595959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defTabSz="914422">
              <a:lnSpc>
                <a:spcPct val="93000"/>
              </a:lnSpc>
            </a:pP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 </a:t>
            </a:r>
          </a:p>
          <a:p>
            <a:pPr>
              <a:lnSpc>
                <a:spcPct val="93000"/>
              </a:lnSpc>
            </a:pPr>
            <a:r>
              <a:rPr lang="ru-RU" sz="12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</a:t>
            </a:r>
          </a:p>
          <a:p>
            <a:pPr marL="285807" indent="-285807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       общая стоимость  </a:t>
            </a:r>
            <a:r>
              <a:rPr lang="ru-RU" sz="2000" b="1" dirty="0" smtClean="0">
                <a:solidFill>
                  <a:srgbClr val="59595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лрд</a:t>
            </a:r>
            <a:r>
              <a:rPr lang="ru-RU" sz="1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endParaRPr lang="ru-RU" sz="20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</a:pPr>
            <a:endParaRPr lang="ru-RU" sz="1400" b="1" dirty="0" smtClean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</a:pPr>
            <a:endParaRPr lang="ru-RU" sz="14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807" indent="-285807" defTabSz="914422">
              <a:lnSpc>
                <a:spcPct val="93000"/>
              </a:lnSpc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рабочих </a:t>
            </a:r>
            <a:r>
              <a:rPr lang="ru-RU" sz="18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</a:t>
            </a:r>
            <a:r>
              <a:rPr lang="ru-RU" sz="20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19000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47543" y="2812494"/>
            <a:ext cx="40267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«Зуевское»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Развитие мясного скотоводства и сельскохозяйственного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растениеводства;</a:t>
            </a: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«Учалинский элеватор»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Модернизация комплекса по приемке, очистке, сушке и хранению зерновых и масличных культур;</a:t>
            </a: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Племзавод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«Урожай»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Строительство молочного комплекса на 1600 голов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коров,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 Илишевский район РБ (вторая очередь);</a:t>
            </a: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«СХП «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Нерал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-Матрикс»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модельного агрохолдинга в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сельскохозяйственных предприятий ГК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Нерал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ГУСП совхоз «Алексеевский» РБ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Реконструкция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теплиц ГУСП совхоз «Алексеевский»  РБ с установкой системы ассимиляционного освещения»</a:t>
            </a: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 </a:t>
            </a:r>
            <a:r>
              <a:rPr lang="ru-RU" sz="10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Ашкадарский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реконструкция молочно-товарных ферм СПК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Ашкадарский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«</a:t>
            </a:r>
            <a:r>
              <a:rPr lang="ru-RU" sz="1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Чишминский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сахарный завод»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Реконструкция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расширение производственных мощностей по производству гранулированного жома на ОАО «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Чишминский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сахарный завод»;</a:t>
            </a:r>
          </a:p>
          <a:p>
            <a:pPr marL="285807" indent="-285807">
              <a:buFont typeface="Wingdings" panose="05000000000000000000" pitchFamily="2" charset="2"/>
              <a:buChar char="ü"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СП Базы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«Строительство МТФ на 1000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голов, дальнейшее 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животноводческой фермы на 600 голов в с.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Уйбулатово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Чекмагушевского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1878" y="2421682"/>
            <a:ext cx="3112293" cy="338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Введенные проекты 2020 года:</a:t>
            </a:r>
          </a:p>
        </p:txBody>
      </p:sp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944139"/>
              </p:ext>
            </p:extLst>
          </p:nvPr>
        </p:nvGraphicFramePr>
        <p:xfrm>
          <a:off x="1201044" y="5167540"/>
          <a:ext cx="6264695" cy="127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97296" y="6310114"/>
            <a:ext cx="579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2018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          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2019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        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       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2021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(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7476" y="4493881"/>
            <a:ext cx="5452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на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30,3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млрд рублей  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{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4496 рабочих мест }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76" y="191274"/>
            <a:ext cx="10742083" cy="64623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109048" y="1142619"/>
            <a:ext cx="5580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39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ИНВЕСТИЦИИ В ОСНОВНОЙ </a:t>
            </a:r>
          </a:p>
          <a:p>
            <a:pPr defTabSz="914239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КАПИТАЛ АПК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РЕСПУБЛИКИ, </a:t>
            </a:r>
          </a:p>
          <a:p>
            <a:pPr defTabSz="914239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млрд рублей	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657427" y="1861364"/>
            <a:ext cx="7128792" cy="1617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"/>
          <p:cNvSpPr>
            <a:spLocks noChangeArrowheads="1"/>
          </p:cNvSpPr>
          <p:nvPr/>
        </p:nvSpPr>
        <p:spPr bwMode="auto">
          <a:xfrm>
            <a:off x="9986019" y="1332851"/>
            <a:ext cx="16981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 smtClean="0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123,8%</a:t>
            </a:r>
            <a:endParaRPr lang="ru-RU" altLang="ru-RU" sz="3200" b="1" dirty="0">
              <a:solidFill>
                <a:srgbClr val="584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82597" y="1887429"/>
            <a:ext cx="65036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58445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ИНДЕКС ФИЗИЧЕСКОГО ОБЪЕМА ИНВЕСТИЦИЙ В ОСНОВНОЙ КАПИТАЛ</a:t>
            </a:r>
            <a:endParaRPr lang="ru-RU" sz="1200" b="1" dirty="0">
              <a:solidFill>
                <a:srgbClr val="584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640323769"/>
              </p:ext>
            </p:extLst>
          </p:nvPr>
        </p:nvGraphicFramePr>
        <p:xfrm>
          <a:off x="5141079" y="1291006"/>
          <a:ext cx="3260763" cy="56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Прямоугольник 2"/>
          <p:cNvSpPr>
            <a:spLocks noChangeArrowheads="1"/>
          </p:cNvSpPr>
          <p:nvPr/>
        </p:nvSpPr>
        <p:spPr bwMode="auto">
          <a:xfrm>
            <a:off x="5634368" y="1280587"/>
            <a:ext cx="7512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altLang="ru-RU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"/>
          <p:cNvSpPr>
            <a:spLocks noChangeArrowheads="1"/>
          </p:cNvSpPr>
          <p:nvPr/>
        </p:nvSpPr>
        <p:spPr bwMode="auto">
          <a:xfrm>
            <a:off x="6511737" y="1136571"/>
            <a:ext cx="7512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ru-RU" altLang="ru-RU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65270" y="3099898"/>
            <a:ext cx="598520" cy="5973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46" y="3142135"/>
            <a:ext cx="515931" cy="51593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69008" y="2289930"/>
            <a:ext cx="557969" cy="5583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210" y="2366495"/>
            <a:ext cx="506982" cy="46212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284426" y="3856409"/>
            <a:ext cx="542551" cy="5684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267668" y="4971686"/>
            <a:ext cx="52619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33411" y="4932670"/>
            <a:ext cx="288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введено в эксплуатацию</a:t>
            </a:r>
            <a:endParaRPr lang="ru-RU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" descr="https://st2.depositphotos.com/5266903/8024/i/950/depositphotos_80243694-stock-photo-businessman-flat-icon.jpg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Strokes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83"/>
          <a:stretch/>
        </p:blipFill>
        <p:spPr bwMode="auto">
          <a:xfrm>
            <a:off x="1301759" y="3903364"/>
            <a:ext cx="515797" cy="50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рямоугольник 2"/>
          <p:cNvSpPr>
            <a:spLocks noChangeArrowheads="1"/>
          </p:cNvSpPr>
          <p:nvPr/>
        </p:nvSpPr>
        <p:spPr bwMode="auto">
          <a:xfrm>
            <a:off x="7176930" y="1064563"/>
            <a:ext cx="13681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(прогноз)</a:t>
            </a:r>
            <a:endParaRPr lang="ru-RU" altLang="ru-RU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1417067" y="6310114"/>
            <a:ext cx="58459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201044" y="4509914"/>
            <a:ext cx="66967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047543" y="2439077"/>
            <a:ext cx="0" cy="4159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43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8" y="274703"/>
            <a:ext cx="10975659" cy="56280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ЦЕН НА СЕЛЬСКОХОЗЯЙСТВЕННУЮ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ПРОДУКЦИЮ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41504" y="1129804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ЦЕНА СЕЛЬСКОХОЗЯЙСТВЕННОЙ ПРОДУКЦИИ 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2017 - 2021 ГОДЫ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699514"/>
              </p:ext>
            </p:extLst>
          </p:nvPr>
        </p:nvGraphicFramePr>
        <p:xfrm>
          <a:off x="5089477" y="1748461"/>
          <a:ext cx="6912767" cy="4608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0000"/>
                <a:gridCol w="780462"/>
                <a:gridCol w="752411"/>
                <a:gridCol w="743589"/>
                <a:gridCol w="792088"/>
                <a:gridCol w="792088"/>
                <a:gridCol w="1152129"/>
              </a:tblGrid>
              <a:tr h="4942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</a:t>
                      </a:r>
                      <a:r>
                        <a:rPr lang="ru-RU" sz="1200" b="1" i="0" u="none" strike="noStrike" baseline="0" dirty="0" smtClean="0">
                          <a:solidFill>
                            <a:srgbClr val="5844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цена</a:t>
                      </a:r>
                      <a:endParaRPr lang="ru-RU" sz="1200" b="1" i="0" u="none" strike="noStrike" dirty="0">
                        <a:solidFill>
                          <a:srgbClr val="5844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481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ЗЕРНО 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13000</a:t>
                      </a:r>
                    </a:p>
                  </a:txBody>
                  <a:tcPr marL="9525" marR="9525" marT="9525" marB="0" anchor="ctr"/>
                </a:tc>
              </a:tr>
              <a:tr h="481624">
                <a:tc>
                  <a:txBody>
                    <a:bodyPr/>
                    <a:lstStyle/>
                    <a:p>
                      <a:pPr marL="0" marR="0" lvl="0" indent="0" algn="l" defTabSz="108868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ПШЕНИЦА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277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10000-13400</a:t>
                      </a:r>
                    </a:p>
                  </a:txBody>
                  <a:tcPr marL="9525" marR="9525" marT="9525" marB="0" anchor="ctr"/>
                </a:tc>
              </a:tr>
              <a:tr h="34481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РОЖЬ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9000-13500</a:t>
                      </a:r>
                    </a:p>
                  </a:txBody>
                  <a:tcPr marL="9525" marR="9525" marT="9525" marB="0" anchor="ctr"/>
                </a:tc>
              </a:tr>
              <a:tr h="34481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ГРЕЧИХА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257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35000</a:t>
                      </a:r>
                    </a:p>
                  </a:txBody>
                  <a:tcPr marL="9525" marR="9525" marT="9525" marB="0" anchor="ctr"/>
                </a:tc>
              </a:tr>
              <a:tr h="356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ЯЧМЕНЬ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10000</a:t>
                      </a:r>
                    </a:p>
                  </a:txBody>
                  <a:tcPr marL="9525" marR="9525" marT="9525" marB="0" anchor="ctr"/>
                </a:tc>
              </a:tr>
              <a:tr h="356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РАПС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34000</a:t>
                      </a:r>
                    </a:p>
                  </a:txBody>
                  <a:tcPr marL="9525" marR="9525" marT="9525" marB="0" anchor="ctr"/>
                </a:tc>
              </a:tr>
              <a:tr h="3563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ПОДСОЛНЕЧНИК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024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066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40000</a:t>
                      </a:r>
                    </a:p>
                  </a:txBody>
                  <a:tcPr marL="9525" marR="9525" marT="9525" marB="0" anchor="ctr"/>
                </a:tc>
              </a:tr>
              <a:tr h="47182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САХАРНАЯ СВЕКЛА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36780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МОЛОКО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3218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МЯСО КРС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780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СВИНИНА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</a:t>
                      </a:r>
                      <a:r>
                        <a:rPr lang="ru-RU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</a:t>
                      </a:r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202043" y="1440684"/>
            <a:ext cx="2232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рублей/тонну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22579"/>
              </p:ext>
            </p:extLst>
          </p:nvPr>
        </p:nvGraphicFramePr>
        <p:xfrm>
          <a:off x="825913" y="1729946"/>
          <a:ext cx="4191554" cy="4627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5912" y="2314721"/>
            <a:ext cx="721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584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рубли</a:t>
            </a:r>
            <a:endParaRPr lang="ru-RU" sz="1400" b="1" i="1" dirty="0">
              <a:solidFill>
                <a:srgbClr val="584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02737"/>
            <a:ext cx="56655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НА 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СЕЛЬСКОХПРОДУКЦИЮ 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5 ЛЕТ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017467" y="1102737"/>
            <a:ext cx="0" cy="5567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98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576" y="261442"/>
            <a:ext cx="10975659" cy="41878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СЕБЕСТОИМОСТИ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828875"/>
              </p:ext>
            </p:extLst>
          </p:nvPr>
        </p:nvGraphicFramePr>
        <p:xfrm>
          <a:off x="1057024" y="1773608"/>
          <a:ext cx="10801202" cy="4824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3842"/>
                <a:gridCol w="949855"/>
                <a:gridCol w="407080"/>
                <a:gridCol w="922716"/>
                <a:gridCol w="396903"/>
                <a:gridCol w="949855"/>
                <a:gridCol w="454528"/>
                <a:gridCol w="834560"/>
                <a:gridCol w="396903"/>
                <a:gridCol w="936285"/>
                <a:gridCol w="396903"/>
                <a:gridCol w="854869"/>
                <a:gridCol w="396903"/>
              </a:tblGrid>
              <a:tr h="546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  <a:b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ЯРОВАЯ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ОЗИМАЯ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РАПС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САХАРНАЯ СВЕКЛА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6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Урожайность</a:t>
                      </a:r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тонн/га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1,42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%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3,02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%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%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0,81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%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29,75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%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1,68</a:t>
                      </a:r>
                      <a:endParaRPr lang="ru-RU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затрат,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76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Себестоимость</a:t>
                      </a:r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руб/тонну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7779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6247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12434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22152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1592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8694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6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Условная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реализации, 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руб/тонну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10843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12582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33632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30118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2253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16323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6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Чистый </a:t>
                      </a:r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доход, 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руб/гектар</a:t>
                      </a:r>
                    </a:p>
                    <a:p>
                      <a:pPr algn="l" fontAlgn="t"/>
                      <a:r>
                        <a:rPr lang="ru-RU" sz="12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товарности 100%)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4354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19140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24894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6451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19667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12841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358">
                <a:tc>
                  <a:txBody>
                    <a:bodyPr/>
                    <a:lstStyle/>
                    <a:p>
                      <a:pPr lvl="2" algn="l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посевная площадь, га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24729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11482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8902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5825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2433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2465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638">
                <a:tc>
                  <a:txBody>
                    <a:bodyPr/>
                    <a:lstStyle/>
                    <a:p>
                      <a:pPr lvl="2" algn="l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валовой сбор, тонн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35138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34691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10454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4717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72390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i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4149</a:t>
                      </a:r>
                      <a:endParaRPr lang="ru-RU" sz="1200" b="0" i="1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79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Затраты </a:t>
                      </a: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всего, </a:t>
                      </a: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руб/гектар</a:t>
                      </a:r>
                      <a:endParaRPr lang="ru-RU" sz="12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11052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18875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47358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14632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оплата труда и отчисления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444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средства защиты растений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1564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1739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2343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9412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4492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768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7164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4342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 и обслуживание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1484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13,4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13,9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2066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2358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4845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амортизация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619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6772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421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4162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10711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5363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36,7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9377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52,3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13186</a:t>
                      </a:r>
                      <a:endParaRPr lang="ru-RU" sz="12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27,8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5143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35,1</a:t>
                      </a:r>
                      <a:endParaRPr lang="ru-RU" sz="1200" b="0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50066" y="1116827"/>
            <a:ext cx="8456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Экономические показатели  производства продукции растениеводства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</a:t>
            </a: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ГУСП МТС Центральная)</a:t>
            </a:r>
          </a:p>
        </p:txBody>
      </p:sp>
    </p:spTree>
    <p:extLst>
      <p:ext uri="{BB962C8B-B14F-4D97-AF65-F5344CB8AC3E}">
        <p14:creationId xmlns:p14="http://schemas.microsoft.com/office/powerpoint/2010/main" val="2785841854"/>
      </p:ext>
    </p:extLst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1787</TotalTime>
  <Words>1020</Words>
  <Application>Microsoft Office PowerPoint</Application>
  <PresentationFormat>Произвольный</PresentationFormat>
  <Paragraphs>466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Roboto</vt:lpstr>
      <vt:lpstr>Times New Roman</vt:lpstr>
      <vt:lpstr>Verdana</vt:lpstr>
      <vt:lpstr>Wingdings</vt:lpstr>
      <vt:lpstr>Z_1_Президиум Правительство_509_16x9</vt:lpstr>
      <vt:lpstr>Презентация PowerPoint</vt:lpstr>
      <vt:lpstr>Презентация PowerPoint</vt:lpstr>
      <vt:lpstr>ГОСУДАРСТВЕННАЯ ПОДДЕРЖКА АПК</vt:lpstr>
      <vt:lpstr>РЕАЛИЗАЦИЯ МЕХАНИЗМА ЛЬГОТНОГО  КРАТКОСРОЧНОГО КРЕДИТОВАНИЯ В 2017-2020 ГГ.</vt:lpstr>
      <vt:lpstr>Презентация PowerPoint</vt:lpstr>
      <vt:lpstr>ПРИОБРЕТЕНИЕ ТЕХНИКИ</vt:lpstr>
      <vt:lpstr>Презентация PowerPoint</vt:lpstr>
      <vt:lpstr>ДИНАМИКА ЦЕН НА СЕЛЬСКОХОЗЯЙСТВЕННУЮ ПРОДУКЦИЮ</vt:lpstr>
      <vt:lpstr>СТРУКТУРА СЕБЕСТОИМОСТИ СЕЛЬСКОХОЗЯЙСТВЕННЫХ КУЛЬТУР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Рафикова Гузель Артуровна</cp:lastModifiedBy>
  <cp:revision>147</cp:revision>
  <cp:lastPrinted>2021-03-10T13:55:52Z</cp:lastPrinted>
  <dcterms:created xsi:type="dcterms:W3CDTF">2020-09-18T12:06:36Z</dcterms:created>
  <dcterms:modified xsi:type="dcterms:W3CDTF">2021-03-11T09:49:50Z</dcterms:modified>
</cp:coreProperties>
</file>