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6" r:id="rId2"/>
    <p:sldId id="328" r:id="rId3"/>
    <p:sldId id="331" r:id="rId4"/>
    <p:sldId id="330" r:id="rId5"/>
    <p:sldId id="323" r:id="rId6"/>
    <p:sldId id="324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0D5F6"/>
    <a:srgbClr val="3366CC"/>
    <a:srgbClr val="003300"/>
    <a:srgbClr val="9933FF"/>
    <a:srgbClr val="ADB7E9"/>
    <a:srgbClr val="FFA3A5"/>
    <a:srgbClr val="FF8B8E"/>
    <a:srgbClr val="FF7C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avletbaeva.lr\&#1056;&#1072;&#1073;&#1086;&#1095;&#1080;&#1081;%20&#1089;&#1090;&#1086;&#1083;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avletbaeva.lr\&#1056;&#1072;&#1073;&#1086;&#1095;&#1080;&#1081;%20&#1089;&#1090;&#1086;&#1083;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288054742014163E-2"/>
          <c:y val="0.16559898996183389"/>
          <c:w val="0.91171194525798549"/>
          <c:h val="0.6694339701749307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7.4176351963755353E-3"/>
                  <c:y val="-8.53834668776639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8902763397723768E-3"/>
                  <c:y val="-3.4339371001415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297496653705791E-2"/>
                  <c:y val="-2.1425126205489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802754274161581E-2"/>
                  <c:y val="-2.1406496839104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805859540896685E-2"/>
                  <c:y val="-2.7798063087841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9.9789695181767592E-3"/>
                  <c:y val="-1.2905070168355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4842271386326379E-3"/>
                  <c:y val="-4.30169005611842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Лист1!$B$5:$B$11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Лист1!$C$5:$C$11</c:f>
              <c:numCache>
                <c:formatCode>General</c:formatCode>
                <c:ptCount val="7"/>
                <c:pt idx="0">
                  <c:v>579</c:v>
                </c:pt>
                <c:pt idx="1">
                  <c:v>888</c:v>
                </c:pt>
                <c:pt idx="2">
                  <c:v>1063</c:v>
                </c:pt>
                <c:pt idx="3">
                  <c:v>854</c:v>
                </c:pt>
                <c:pt idx="4">
                  <c:v>947</c:v>
                </c:pt>
                <c:pt idx="5">
                  <c:v>759</c:v>
                </c:pt>
                <c:pt idx="6">
                  <c:v>819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gapDepth val="208"/>
        <c:shape val="box"/>
        <c:axId val="62631296"/>
        <c:axId val="74343552"/>
        <c:axId val="0"/>
      </c:bar3DChart>
      <c:catAx>
        <c:axId val="62631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 kern="1000" baseline="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74343552"/>
        <c:crosses val="autoZero"/>
        <c:auto val="1"/>
        <c:lblAlgn val="ctr"/>
        <c:lblOffset val="100"/>
        <c:noMultiLvlLbl val="0"/>
      </c:catAx>
      <c:valAx>
        <c:axId val="743435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2631296"/>
        <c:crosses val="autoZero"/>
        <c:crossBetween val="between"/>
        <c:majorUnit val="3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Лист1!$P$129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Лист1!$O$130:$O$132</c:f>
              <c:strCache>
                <c:ptCount val="3"/>
                <c:pt idx="0">
                  <c:v>трактора</c:v>
                </c:pt>
                <c:pt idx="1">
                  <c:v>зерноуб. комбайны</c:v>
                </c:pt>
                <c:pt idx="2">
                  <c:v>кормоуб. комбайны</c:v>
                </c:pt>
              </c:strCache>
            </c:strRef>
          </c:cat>
          <c:val>
            <c:numRef>
              <c:f>Лист1!$P$130:$P$132</c:f>
              <c:numCache>
                <c:formatCode>General</c:formatCode>
                <c:ptCount val="3"/>
                <c:pt idx="0">
                  <c:v>85</c:v>
                </c:pt>
                <c:pt idx="1">
                  <c:v>76</c:v>
                </c:pt>
                <c:pt idx="2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Лист1!$Q$129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Лист1!$O$130:$O$132</c:f>
              <c:strCache>
                <c:ptCount val="3"/>
                <c:pt idx="0">
                  <c:v>трактора</c:v>
                </c:pt>
                <c:pt idx="1">
                  <c:v>зерноуб. комбайны</c:v>
                </c:pt>
                <c:pt idx="2">
                  <c:v>кормоуб. комбайны</c:v>
                </c:pt>
              </c:strCache>
            </c:strRef>
          </c:cat>
          <c:val>
            <c:numRef>
              <c:f>Лист1!$Q$130:$Q$132</c:f>
              <c:numCache>
                <c:formatCode>General</c:formatCode>
                <c:ptCount val="3"/>
                <c:pt idx="0">
                  <c:v>67</c:v>
                </c:pt>
                <c:pt idx="1">
                  <c:v>50</c:v>
                </c:pt>
                <c:pt idx="2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4957440"/>
        <c:axId val="144959744"/>
        <c:axId val="0"/>
      </c:bar3DChart>
      <c:catAx>
        <c:axId val="1449574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44959744"/>
        <c:crosses val="autoZero"/>
        <c:auto val="1"/>
        <c:lblAlgn val="ctr"/>
        <c:lblOffset val="100"/>
        <c:noMultiLvlLbl val="0"/>
      </c:catAx>
      <c:valAx>
        <c:axId val="144959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44957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 b="1">
          <a:solidFill>
            <a:schemeClr val="tx2">
              <a:lumMod val="7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Лист1!$P$143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Лист1!$O$144:$O$146</c:f>
              <c:strCache>
                <c:ptCount val="3"/>
                <c:pt idx="0">
                  <c:v>трактора</c:v>
                </c:pt>
                <c:pt idx="1">
                  <c:v>зерноуб. комбайны</c:v>
                </c:pt>
                <c:pt idx="2">
                  <c:v>кормоуб. комбайны</c:v>
                </c:pt>
              </c:strCache>
            </c:strRef>
          </c:cat>
          <c:val>
            <c:numRef>
              <c:f>Лист1!$P$144:$P$146</c:f>
              <c:numCache>
                <c:formatCode>General</c:formatCode>
                <c:ptCount val="3"/>
                <c:pt idx="0">
                  <c:v>17.899999999999999</c:v>
                </c:pt>
                <c:pt idx="1">
                  <c:v>14.8</c:v>
                </c:pt>
                <c:pt idx="2">
                  <c:v>11.4</c:v>
                </c:pt>
              </c:numCache>
            </c:numRef>
          </c:val>
        </c:ser>
        <c:ser>
          <c:idx val="1"/>
          <c:order val="1"/>
          <c:tx>
            <c:strRef>
              <c:f>Лист1!$Q$143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Лист1!$O$144:$O$146</c:f>
              <c:strCache>
                <c:ptCount val="3"/>
                <c:pt idx="0">
                  <c:v>трактора</c:v>
                </c:pt>
                <c:pt idx="1">
                  <c:v>зерноуб. комбайны</c:v>
                </c:pt>
                <c:pt idx="2">
                  <c:v>кормоуб. комбайны</c:v>
                </c:pt>
              </c:strCache>
            </c:strRef>
          </c:cat>
          <c:val>
            <c:numRef>
              <c:f>Лист1!$Q$144:$Q$146</c:f>
              <c:numCache>
                <c:formatCode>General</c:formatCode>
                <c:ptCount val="3"/>
                <c:pt idx="0">
                  <c:v>15.8</c:v>
                </c:pt>
                <c:pt idx="1">
                  <c:v>11.8</c:v>
                </c:pt>
                <c:pt idx="2">
                  <c:v>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7863296"/>
        <c:axId val="157887104"/>
        <c:axId val="0"/>
      </c:bar3DChart>
      <c:catAx>
        <c:axId val="1578632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57887104"/>
        <c:crosses val="autoZero"/>
        <c:auto val="1"/>
        <c:lblAlgn val="ctr"/>
        <c:lblOffset val="100"/>
        <c:noMultiLvlLbl val="0"/>
      </c:catAx>
      <c:valAx>
        <c:axId val="157887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57863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="1">
          <a:solidFill>
            <a:schemeClr val="tx2">
              <a:lumMod val="7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4705A-6EAA-499F-9F22-0D653881A8C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9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8148C-338E-4211-BECF-ADB8C46E5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2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1085" algn="l"/>
                <a:tab pos="784953" algn="l"/>
                <a:tab pos="1178822" algn="l"/>
                <a:tab pos="1572690" algn="l"/>
                <a:tab pos="1966559" algn="l"/>
                <a:tab pos="2360427" algn="l"/>
                <a:tab pos="2754296" algn="l"/>
                <a:tab pos="3148164" algn="l"/>
                <a:tab pos="3542033" algn="l"/>
                <a:tab pos="3935901" algn="l"/>
                <a:tab pos="4329770" algn="l"/>
                <a:tab pos="4723638" algn="l"/>
                <a:tab pos="5117507" algn="l"/>
                <a:tab pos="5511375" algn="l"/>
                <a:tab pos="5905243" algn="l"/>
                <a:tab pos="6299111" algn="l"/>
                <a:tab pos="6692980" algn="l"/>
                <a:tab pos="7086848" algn="l"/>
                <a:tab pos="7480717" algn="l"/>
                <a:tab pos="7874585" algn="l"/>
              </a:tabLst>
              <a:defRPr/>
            </a:pPr>
            <a:fld id="{D040D8EF-C2F9-4F61-AE40-F3C30EEC1614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1085" algn="l"/>
                  <a:tab pos="784953" algn="l"/>
                  <a:tab pos="1178822" algn="l"/>
                  <a:tab pos="1572690" algn="l"/>
                  <a:tab pos="1966559" algn="l"/>
                  <a:tab pos="2360427" algn="l"/>
                  <a:tab pos="2754296" algn="l"/>
                  <a:tab pos="3148164" algn="l"/>
                  <a:tab pos="3542033" algn="l"/>
                  <a:tab pos="3935901" algn="l"/>
                  <a:tab pos="4329770" algn="l"/>
                  <a:tab pos="4723638" algn="l"/>
                  <a:tab pos="5117507" algn="l"/>
                  <a:tab pos="5511375" algn="l"/>
                  <a:tab pos="5905243" algn="l"/>
                  <a:tab pos="6299111" algn="l"/>
                  <a:tab pos="6692980" algn="l"/>
                  <a:tab pos="7086848" algn="l"/>
                  <a:tab pos="7480717" algn="l"/>
                  <a:tab pos="7874585" algn="l"/>
                </a:tabLst>
                <a:defRPr/>
              </a:pPr>
              <a:t>2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993778" y="755547"/>
            <a:ext cx="4808538" cy="37189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7" tIns="40079" rIns="80157" bIns="40079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53" y="4715714"/>
            <a:ext cx="5437189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06322-C39A-4A3F-97B6-C60189EC540B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3CDC0-86FB-408A-AA4D-184682881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429000"/>
            <a:ext cx="57562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3725863" y="3657600"/>
            <a:ext cx="48228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ХАНТИМИРОВ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ФИЛЮС ФАЙРУЗОВИЧ</a:t>
            </a:r>
            <a:endParaRPr 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148064" y="4679950"/>
            <a:ext cx="367208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МЕХАНИЗАЦИИ, ЭЛЕКТРИФИКАЦИИ И ОХРАНЫТРУДА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2053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48713" y="6492875"/>
            <a:ext cx="39528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5CBC86-3F61-446A-ADD9-79BE78AE2DB2}" type="slidenum">
              <a:rPr lang="ru-RU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  <p:sp>
        <p:nvSpPr>
          <p:cNvPr id="2054" name="Прямоугольник 4"/>
          <p:cNvSpPr>
            <a:spLocks noChangeArrowheads="1"/>
          </p:cNvSpPr>
          <p:nvPr/>
        </p:nvSpPr>
        <p:spPr bwMode="auto">
          <a:xfrm>
            <a:off x="0" y="115888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tx2"/>
                </a:solidFill>
                <a:latin typeface="Arial" charset="0"/>
              </a:rPr>
              <a:t>МИНИСТЕРСТВО СЕЛЬСКОГО ХОЗЯЙСТВА </a:t>
            </a:r>
          </a:p>
          <a:p>
            <a:pPr algn="ctr"/>
            <a:r>
              <a:rPr lang="ru-RU" b="1">
                <a:solidFill>
                  <a:schemeClr val="tx2"/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-252413" y="1487488"/>
            <a:ext cx="97202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мерах государственной поддержки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внедрения системы точного земледелия</a:t>
            </a:r>
          </a:p>
        </p:txBody>
      </p:sp>
      <p:pic>
        <p:nvPicPr>
          <p:cNvPr id="2056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788988"/>
            <a:ext cx="9144001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68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4993787" y="476672"/>
            <a:ext cx="3982414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Объем выплаченных субсидий в рамках республиканской программы </a:t>
            </a:r>
          </a:p>
          <a:p>
            <a:pPr algn="ctr">
              <a:lnSpc>
                <a:spcPts val="1600"/>
              </a:lnSpc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«Техническая модернизация агропромышленного комплекса Республики Башкортостан»</a:t>
            </a:r>
            <a:endParaRPr lang="ru-RU" sz="1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030216"/>
              </p:ext>
            </p:extLst>
          </p:nvPr>
        </p:nvGraphicFramePr>
        <p:xfrm>
          <a:off x="35495" y="692694"/>
          <a:ext cx="4752529" cy="3044462"/>
        </p:xfrm>
        <a:graphic>
          <a:graphicData uri="http://schemas.openxmlformats.org/drawingml/2006/table">
            <a:tbl>
              <a:tblPr/>
              <a:tblGrid>
                <a:gridCol w="3413789"/>
                <a:gridCol w="1338740"/>
              </a:tblGrid>
              <a:tr h="360042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Приобретено за </a:t>
                      </a:r>
                      <a:r>
                        <a:rPr lang="ru-RU" sz="1800" b="1" i="0" u="non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2011-2017 </a:t>
                      </a:r>
                      <a:r>
                        <a:rPr lang="ru-RU" sz="1800" b="1" i="0" u="none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годы</a:t>
                      </a:r>
                    </a:p>
                  </a:txBody>
                  <a:tcPr marL="43112" marR="431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67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Тракторов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431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- 3</a:t>
                      </a:r>
                      <a:r>
                        <a:rPr lang="ru-RU" sz="18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417 </a:t>
                      </a: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ед.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3112" marR="431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06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Зерноуборочных комбайнов</a:t>
                      </a:r>
                    </a:p>
                  </a:txBody>
                  <a:tcPr marL="72000" marR="431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- 1 516 ед.</a:t>
                      </a:r>
                    </a:p>
                  </a:txBody>
                  <a:tcPr marL="43112" marR="431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4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Самоходных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кормоуборочных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комбайнов</a:t>
                      </a:r>
                    </a:p>
                  </a:txBody>
                  <a:tcPr marL="72000" marR="42545" marT="107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   284 ед.</a:t>
                      </a:r>
                    </a:p>
                  </a:txBody>
                  <a:tcPr marL="42545" marR="42545" marT="107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4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Сеялок и посевных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комплексов</a:t>
                      </a:r>
                    </a:p>
                  </a:txBody>
                  <a:tcPr marL="72000" marR="42545" marT="107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- 1 856 ед.</a:t>
                      </a:r>
                    </a:p>
                  </a:txBody>
                  <a:tcPr marL="42545" marR="42545" marT="107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4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Почвообрабатывающих машин и орудий</a:t>
                      </a:r>
                    </a:p>
                  </a:txBody>
                  <a:tcPr marL="72000" marR="42545" marT="107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- 2 084 ед.</a:t>
                      </a:r>
                    </a:p>
                  </a:txBody>
                  <a:tcPr marL="42545" marR="42545" marT="107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0" name="Rectangle 9"/>
          <p:cNvSpPr>
            <a:spLocks noChangeArrowheads="1"/>
          </p:cNvSpPr>
          <p:nvPr/>
        </p:nvSpPr>
        <p:spPr bwMode="auto">
          <a:xfrm>
            <a:off x="5148064" y="4005064"/>
            <a:ext cx="392392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36000" bIns="36000">
            <a:spAutoFit/>
          </a:bodyPr>
          <a:lstStyle/>
          <a:p>
            <a:pPr marL="420624" indent="-384048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ВСЕГО ВЫПЛАЧЕНО СУБСИДИЙ </a:t>
            </a:r>
          </a:p>
          <a:p>
            <a:pPr marL="420624" indent="-384048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5,9 </a:t>
            </a:r>
            <a:r>
              <a:rPr lang="ru-RU" sz="16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МЛРД. РУБЛЕЙ, 23 % К ОБЪЕМУ</a:t>
            </a:r>
          </a:p>
          <a:p>
            <a:pPr marL="420624" indent="-384048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ЗАКУПОК</a:t>
            </a:r>
            <a:endParaRPr lang="ru-RU" sz="16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788024" y="1628800"/>
            <a:ext cx="10062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0" y="4077072"/>
            <a:ext cx="489838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ВСЕГО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19 299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ЕД. НА СУММУ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25,5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МЛРД. РУБ.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-5429" y="404664"/>
            <a:ext cx="9143999" cy="72008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6512" y="4462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 fontAlgn="auto">
              <a:spcBef>
                <a:spcPts val="0"/>
              </a:spcBef>
              <a:spcAft>
                <a:spcPts val="0"/>
              </a:spcAft>
              <a:tabLst>
                <a:tab pos="1257300" algn="l"/>
              </a:tabLst>
              <a:defRPr/>
            </a:pP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ЗА 2011-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2017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ГОДЫ</a:t>
            </a:r>
            <a:endParaRPr lang="ru-RU" sz="18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Acroc 590 Plu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9" b="21960"/>
          <a:stretch>
            <a:fillRect/>
          </a:stretch>
        </p:blipFill>
        <p:spPr bwMode="auto">
          <a:xfrm>
            <a:off x="2744941" y="4858554"/>
            <a:ext cx="3126651" cy="165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rexor_1[3]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38280" r="14256" b="9355"/>
          <a:stretch/>
        </p:blipFill>
        <p:spPr bwMode="auto">
          <a:xfrm>
            <a:off x="5871592" y="4858554"/>
            <a:ext cx="3200400" cy="165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SC0263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 t="16980" r="3482" b="5864"/>
          <a:stretch>
            <a:fillRect/>
          </a:stretch>
        </p:blipFill>
        <p:spPr bwMode="auto">
          <a:xfrm>
            <a:off x="40214" y="4858554"/>
            <a:ext cx="2736304" cy="168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543421"/>
              </p:ext>
            </p:extLst>
          </p:nvPr>
        </p:nvGraphicFramePr>
        <p:xfrm>
          <a:off x="4566570" y="1412777"/>
          <a:ext cx="4671470" cy="2833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Овал 14"/>
          <p:cNvSpPr/>
          <p:nvPr/>
        </p:nvSpPr>
        <p:spPr>
          <a:xfrm>
            <a:off x="6586772" y="1556792"/>
            <a:ext cx="1369604" cy="360040"/>
          </a:xfrm>
          <a:prstGeom prst="ellipse">
            <a:avLst/>
          </a:prstGeom>
          <a:solidFill>
            <a:srgbClr val="DCEA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5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909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000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8"/>
          <p:cNvSpPr txBox="1">
            <a:spLocks noChangeArrowheads="1"/>
          </p:cNvSpPr>
          <p:nvPr/>
        </p:nvSpPr>
        <p:spPr bwMode="auto">
          <a:xfrm>
            <a:off x="-108520" y="980728"/>
            <a:ext cx="5148064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ts val="2000"/>
              </a:lnSpc>
            </a:pPr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</a:rPr>
              <a:t>Износ, % </a:t>
            </a:r>
          </a:p>
          <a:p>
            <a:pPr algn="ctr" eaLnBrk="1" hangingPunct="1">
              <a:lnSpc>
                <a:spcPts val="2000"/>
              </a:lnSpc>
            </a:pP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количество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выработавших </a:t>
            </a:r>
            <a:endParaRPr lang="ru-RU" alt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eaLnBrk="1" hangingPunct="1">
              <a:lnSpc>
                <a:spcPts val="2000"/>
              </a:lnSpc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срок эксплуатации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8" name="TextBox 252"/>
          <p:cNvSpPr txBox="1">
            <a:spLocks noChangeArrowheads="1"/>
          </p:cNvSpPr>
          <p:nvPr/>
        </p:nvSpPr>
        <p:spPr bwMode="auto">
          <a:xfrm>
            <a:off x="5292080" y="1014991"/>
            <a:ext cx="319908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</a:rPr>
              <a:t>Средний возраст, лет</a:t>
            </a: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539552" y="188640"/>
            <a:ext cx="82153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384048" algn="ctr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ИЗНОСНЫЕ ПОКАЗАТЕЛИ САМОХОДНОЙ ТЕХНИКИ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924097"/>
              </p:ext>
            </p:extLst>
          </p:nvPr>
        </p:nvGraphicFramePr>
        <p:xfrm>
          <a:off x="-113592" y="1834738"/>
          <a:ext cx="471601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9265488"/>
              </p:ext>
            </p:extLst>
          </p:nvPr>
        </p:nvGraphicFramePr>
        <p:xfrm>
          <a:off x="4283968" y="1847832"/>
          <a:ext cx="486003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612560" y="1775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771800" y="5592248"/>
            <a:ext cx="1646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- 2010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1600" y="213586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85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7704" y="2567912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68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23728" y="235188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76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9832" y="29999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49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271192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62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07904" y="3143976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48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2063856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17,9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24128" y="2308810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15,5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16216" y="2351888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14,8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27307" y="2783936"/>
            <a:ext cx="669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11,8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68344" y="2783936"/>
            <a:ext cx="669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11,4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72400" y="2999960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9,0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07704" y="5661248"/>
            <a:ext cx="754491" cy="363048"/>
          </a:xfrm>
          <a:prstGeom prst="rect">
            <a:avLst/>
          </a:prstGeom>
          <a:solidFill>
            <a:srgbClr val="00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860032" y="5661248"/>
            <a:ext cx="682483" cy="363048"/>
          </a:xfrm>
          <a:prstGeom prst="rect">
            <a:avLst/>
          </a:prstGeom>
          <a:solidFill>
            <a:srgbClr val="FF7C8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617709" y="5624186"/>
            <a:ext cx="219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- 2018 год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76456" y="6492875"/>
            <a:ext cx="504056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" y="692696"/>
            <a:ext cx="9143999" cy="72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331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298509"/>
              </p:ext>
            </p:extLst>
          </p:nvPr>
        </p:nvGraphicFramePr>
        <p:xfrm>
          <a:off x="179512" y="711431"/>
          <a:ext cx="8856985" cy="59579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304"/>
                <a:gridCol w="871043"/>
                <a:gridCol w="874306"/>
                <a:gridCol w="879154"/>
                <a:gridCol w="932314"/>
                <a:gridCol w="932314"/>
                <a:gridCol w="753171"/>
                <a:gridCol w="878379"/>
              </a:tblGrid>
              <a:tr h="49920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Организации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Всего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 том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числе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31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самоходные косилки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зерноуборочные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комбайны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свеклоуборочные 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комбайны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самоходные опрыскиватели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тракторы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грузовые автомобили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94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Республиканские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МТС и мехотряд ГУСП БСХТ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838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167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372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139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153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0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Сельскохозяйственные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предприятия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1053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53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490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325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0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ИТОГО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1891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514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54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629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478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073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ОСНАЩЕНИЕ НАВИГАЦИОННЫМ ОБОРУДОВАНИЕМ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563490"/>
            <a:ext cx="9143999" cy="72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8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3416" y="3541012"/>
            <a:ext cx="3680792" cy="104011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2642" flipH="1">
            <a:off x="394825" y="923013"/>
            <a:ext cx="926286" cy="64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07504" y="2096430"/>
            <a:ext cx="2448272" cy="684498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54000">
                <a:srgbClr val="A0BFE4"/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59832" y="1916834"/>
            <a:ext cx="2952328" cy="864094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54000">
                <a:srgbClr val="A0BFE4"/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обработке данных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88224" y="2091104"/>
            <a:ext cx="2448272" cy="712739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54000">
                <a:srgbClr val="A0BFE4"/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Спутниковая навигация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59832" y="5013176"/>
            <a:ext cx="3024336" cy="432048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54000">
                <a:srgbClr val="A0BFE4"/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Сельхозпредприятия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6070391" y="2054458"/>
            <a:ext cx="443644" cy="1277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49"/>
          <p:cNvSpPr txBox="1">
            <a:spLocks noChangeArrowheads="1"/>
          </p:cNvSpPr>
          <p:nvPr/>
        </p:nvSpPr>
        <p:spPr bwMode="auto">
          <a:xfrm>
            <a:off x="2087724" y="5981799"/>
            <a:ext cx="5100300" cy="615553"/>
          </a:xfrm>
          <a:prstGeom prst="rect">
            <a:avLst/>
          </a:prstGeom>
          <a:gradFill flip="none" rotWithShape="1">
            <a:gsLst>
              <a:gs pos="0">
                <a:srgbClr val="96BD47"/>
              </a:gs>
              <a:gs pos="49000">
                <a:srgbClr val="C7DE9A"/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5400000" scaled="1"/>
            <a:tileRect/>
          </a:gradFill>
          <a:ln/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t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2060"/>
                </a:solidFill>
                <a:cs typeface="Arial" pitchFamily="34" charset="0"/>
              </a:rPr>
              <a:t>Автоматизированное управление </a:t>
            </a:r>
            <a:r>
              <a:rPr lang="ru-RU" sz="2000" b="1" dirty="0" err="1" smtClean="0">
                <a:solidFill>
                  <a:srgbClr val="002060"/>
                </a:solidFill>
                <a:cs typeface="Arial" pitchFamily="34" charset="0"/>
              </a:rPr>
              <a:t>агротехнологиями</a:t>
            </a:r>
            <a:endParaRPr lang="ru-RU" sz="2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7504" y="5221199"/>
            <a:ext cx="2448272" cy="728081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пектральное зондирование 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сельхозугодий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59832" y="5547813"/>
            <a:ext cx="3024336" cy="329459"/>
          </a:xfrm>
          <a:prstGeom prst="roundRect">
            <a:avLst/>
          </a:prstGeom>
          <a:solidFill>
            <a:srgbClr val="B0D5F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Точное земледелие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183701"/>
            <a:ext cx="69554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Скругленный прямоугольник 39"/>
          <p:cNvSpPr/>
          <p:nvPr/>
        </p:nvSpPr>
        <p:spPr>
          <a:xfrm>
            <a:off x="3059832" y="2924944"/>
            <a:ext cx="2984730" cy="504056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обработка, анализ,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хранение данных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771800" y="737320"/>
            <a:ext cx="3600400" cy="60344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Минсельхоз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07504" y="2924944"/>
            <a:ext cx="2448272" cy="504056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актуальные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снимки ДЗЗ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07504" y="3469004"/>
            <a:ext cx="2448272" cy="392044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анные о погоде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843808" y="3647346"/>
            <a:ext cx="3528392" cy="861774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5400000" scaled="1"/>
            <a:tileRect/>
          </a:gra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36000" tIns="0" rIns="36000" bIns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использование с/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земель;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электронные карты полей </a:t>
            </a:r>
            <a:b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(карты плодородия и урожайности)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состояние с/х культур; </a:t>
            </a:r>
          </a:p>
        </p:txBody>
      </p:sp>
      <p:sp>
        <p:nvSpPr>
          <p:cNvPr id="47" name="Стрелка вниз 46"/>
          <p:cNvSpPr/>
          <p:nvPr/>
        </p:nvSpPr>
        <p:spPr>
          <a:xfrm>
            <a:off x="3316981" y="1650791"/>
            <a:ext cx="534939" cy="266042"/>
          </a:xfrm>
          <a:prstGeom prst="downArrow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1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8" name="Стрелка вниз 47"/>
          <p:cNvSpPr/>
          <p:nvPr/>
        </p:nvSpPr>
        <p:spPr>
          <a:xfrm rot="10800000">
            <a:off x="5148060" y="1628801"/>
            <a:ext cx="534939" cy="266042"/>
          </a:xfrm>
          <a:prstGeom prst="downArrow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51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763416" y="1353542"/>
            <a:ext cx="3608784" cy="27525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Постановка задачи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6588224" y="2924944"/>
            <a:ext cx="2448272" cy="616068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высокоточное позиционирование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588224" y="4397108"/>
            <a:ext cx="2430016" cy="616068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мониторинг хода 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полевых работ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588224" y="5149191"/>
            <a:ext cx="2448272" cy="728081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sz="1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геопривязка</a:t>
            </a:r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оперативной информации</a:t>
            </a:r>
          </a:p>
        </p:txBody>
      </p:sp>
      <p:sp>
        <p:nvSpPr>
          <p:cNvPr id="58" name="Прямоугольник 4"/>
          <p:cNvSpPr>
            <a:spLocks noChangeArrowheads="1"/>
          </p:cNvSpPr>
          <p:nvPr/>
        </p:nvSpPr>
        <p:spPr bwMode="auto">
          <a:xfrm>
            <a:off x="-4192" y="44624"/>
            <a:ext cx="9144000" cy="634914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ВЗАИМОДЕЙСТВИЯ ПО</a:t>
            </a:r>
          </a:p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ВНЕДРЕНИЮ СИСТЕМЫ ТОЧНОГО ЗЕМЛЕДЕЛИЯ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трелка вниз 59"/>
          <p:cNvSpPr/>
          <p:nvPr/>
        </p:nvSpPr>
        <p:spPr>
          <a:xfrm>
            <a:off x="3347864" y="4653136"/>
            <a:ext cx="534939" cy="288032"/>
          </a:xfrm>
          <a:prstGeom prst="downArrow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4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588224" y="3677028"/>
            <a:ext cx="2448272" cy="616068"/>
          </a:xfrm>
          <a:prstGeom prst="roundRect">
            <a:avLst/>
          </a:prstGeom>
          <a:gradFill flip="none" rotWithShape="1">
            <a:gsLst>
              <a:gs pos="0">
                <a:srgbClr val="8DC8E3">
                  <a:alpha val="35686"/>
                </a:srgbClr>
              </a:gs>
              <a:gs pos="46000">
                <a:srgbClr val="B1D6F1"/>
              </a:gs>
              <a:gs pos="100000">
                <a:srgbClr val="D7EDFD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планирование работ</a:t>
            </a: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6095764" y="2291886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трелка вниз 66"/>
          <p:cNvSpPr/>
          <p:nvPr/>
        </p:nvSpPr>
        <p:spPr>
          <a:xfrm rot="10800000">
            <a:off x="5148063" y="4653136"/>
            <a:ext cx="534939" cy="288032"/>
          </a:xfrm>
          <a:prstGeom prst="downArrow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4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6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7" t="3095" r="61704" b="82977"/>
          <a:stretch>
            <a:fillRect/>
          </a:stretch>
        </p:blipFill>
        <p:spPr>
          <a:xfrm>
            <a:off x="1475656" y="777478"/>
            <a:ext cx="936104" cy="648072"/>
          </a:xfrm>
          <a:prstGeom prst="rect">
            <a:avLst/>
          </a:prstGeom>
        </p:spPr>
      </p:pic>
      <p:sp>
        <p:nvSpPr>
          <p:cNvPr id="69" name="Скругленный прямоугольник 68"/>
          <p:cNvSpPr/>
          <p:nvPr/>
        </p:nvSpPr>
        <p:spPr>
          <a:xfrm>
            <a:off x="107504" y="3973061"/>
            <a:ext cx="2448272" cy="1112123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54000">
                <a:srgbClr val="A0BFE4"/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беспилотники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дрон-коптеры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3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-36004" y="620688"/>
            <a:ext cx="9143999" cy="72008"/>
          </a:xfrm>
          <a:prstGeom prst="rect">
            <a:avLst/>
          </a:prstGeom>
          <a:noFill/>
        </p:spPr>
      </p:pic>
      <p:sp>
        <p:nvSpPr>
          <p:cNvPr id="3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2629116" y="2165131"/>
            <a:ext cx="35870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654489" y="2389785"/>
            <a:ext cx="33333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56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tehn\Рабочий стол\Фон к слайдам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6513" y="836712"/>
            <a:ext cx="9143999" cy="72008"/>
          </a:xfrm>
          <a:prstGeom prst="rect">
            <a:avLst/>
          </a:prstGeom>
          <a:noFill/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4192" y="116632"/>
            <a:ext cx="9144000" cy="634914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В РЕСПУБЛИКЕ БАШКОРТОСТАН </a:t>
            </a:r>
          </a:p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ВНЕДРЕНИЯ СИСТЕМЫ ТОЧНОГО ЗЕМЛЕДЕЛИЯ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923471"/>
              </p:ext>
            </p:extLst>
          </p:nvPr>
        </p:nvGraphicFramePr>
        <p:xfrm>
          <a:off x="179512" y="1052736"/>
          <a:ext cx="8784976" cy="5112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3871"/>
                <a:gridCol w="2231105"/>
              </a:tblGrid>
              <a:tr h="10147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оборудования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Ставка субсидии для получателей субсидии, 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978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Технологическое оборудование, в том числе технические средства дистанционного зондирования земли (беспилотные летательные аппараты, включая </a:t>
                      </a:r>
                      <a:r>
                        <a:rPr lang="ru-RU" sz="2400" dirty="0" err="1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дроны-коптеры</a:t>
                      </a:r>
                      <a:r>
                        <a:rPr lang="ru-RU" sz="24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оснащенные мультиспектральной узкополосной камерой) с программным обеспечением внедрения системы точного земледелия на основе космического мониторинга и спутниковой навигации российского и зарубежного производства </a:t>
                      </a:r>
                      <a:endParaRPr lang="ru-RU" sz="2400" b="1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2800" b="1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500 </a:t>
                      </a:r>
                      <a:r>
                        <a:rPr lang="ru-RU" sz="2800" b="1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(до 50%) </a:t>
                      </a:r>
                      <a:endParaRPr lang="ru-RU" sz="2800" b="1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2588</TotalTime>
  <Words>342</Words>
  <Application>Microsoft Office PowerPoint</Application>
  <PresentationFormat>Экран (4:3)</PresentationFormat>
  <Paragraphs>135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MCXRB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Lena</dc:creator>
  <cp:lastModifiedBy>Lena</cp:lastModifiedBy>
  <cp:revision>290</cp:revision>
  <cp:lastPrinted>2017-11-14T12:45:07Z</cp:lastPrinted>
  <dcterms:created xsi:type="dcterms:W3CDTF">2014-12-03T09:48:43Z</dcterms:created>
  <dcterms:modified xsi:type="dcterms:W3CDTF">2018-02-19T11:02:14Z</dcterms:modified>
</cp:coreProperties>
</file>