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603" r:id="rId2"/>
    <p:sldId id="731" r:id="rId3"/>
    <p:sldId id="722" r:id="rId4"/>
    <p:sldId id="732" r:id="rId5"/>
    <p:sldId id="711" r:id="rId6"/>
    <p:sldId id="713" r:id="rId7"/>
    <p:sldId id="721" r:id="rId8"/>
    <p:sldId id="705" r:id="rId9"/>
  </p:sldIdLst>
  <p:sldSz cx="9906000" cy="6858000" type="A4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41" userDrawn="1">
          <p15:clr>
            <a:srgbClr val="A4A3A4"/>
          </p15:clr>
        </p15:guide>
        <p15:guide id="2" pos="312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катерина Юрьевна Груенко" initials="ЕЮГ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849D"/>
    <a:srgbClr val="006666"/>
    <a:srgbClr val="8DB4E2"/>
    <a:srgbClr val="C3D8F1"/>
    <a:srgbClr val="17375E"/>
    <a:srgbClr val="953735"/>
    <a:srgbClr val="E9EDF4"/>
    <a:srgbClr val="496281"/>
    <a:srgbClr val="C81F1F"/>
    <a:srgbClr val="1025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84" autoAdjust="0"/>
    <p:restoredTop sz="95972" autoAdjust="0"/>
  </p:normalViewPr>
  <p:slideViewPr>
    <p:cSldViewPr snapToGrid="0">
      <p:cViewPr varScale="1">
        <p:scale>
          <a:sx n="112" d="100"/>
          <a:sy n="112" d="100"/>
        </p:scale>
        <p:origin x="-1404" y="-90"/>
      </p:cViewPr>
      <p:guideLst>
        <p:guide orient="horz" pos="2160"/>
        <p:guide pos="312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07" d="100"/>
          <a:sy n="107" d="100"/>
        </p:scale>
        <p:origin x="-360" y="-84"/>
      </p:cViewPr>
      <p:guideLst>
        <p:guide orient="horz" pos="2141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203226711814077E-2"/>
          <c:y val="4.6857216864765898E-2"/>
          <c:w val="0.43662477286493034"/>
          <c:h val="0.65493710971100016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Размер субсидий, млн руб.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5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025-4CDA-9DC0-BE7AC272EBF7}"/>
              </c:ext>
            </c:extLst>
          </c:dPt>
          <c:dPt>
            <c:idx val="1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025-4CDA-9DC0-BE7AC272EBF7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025-4CDA-9DC0-BE7AC272EBF7}"/>
              </c:ext>
            </c:extLst>
          </c:dPt>
          <c:dPt>
            <c:idx val="3"/>
            <c:bubble3D val="0"/>
            <c:spPr>
              <a:solidFill>
                <a:schemeClr val="accent1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025-4CDA-9DC0-BE7AC272EBF7}"/>
              </c:ext>
            </c:extLst>
          </c:dPt>
          <c:dPt>
            <c:idx val="4"/>
            <c:bubble3D val="0"/>
            <c:spPr>
              <a:solidFill>
                <a:schemeClr val="accent1">
                  <a:tint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025-4CDA-9DC0-BE7AC272EBF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Лист1!$A$2:$A$6</c:f>
              <c:strCache>
                <c:ptCount val="5"/>
                <c:pt idx="0">
                  <c:v>масло-жировая продукция</c:v>
                </c:pt>
                <c:pt idx="1">
                  <c:v>мукомольно-крупяная продукция</c:v>
                </c:pt>
                <c:pt idx="2">
                  <c:v>продукция сахарной отрасли</c:v>
                </c:pt>
                <c:pt idx="3">
                  <c:v>кондитерская продукция</c:v>
                </c:pt>
                <c:pt idx="4">
                  <c:v>прочая продукция</c:v>
                </c:pt>
              </c:strCache>
            </c:strRef>
          </c:cat>
          <c:val>
            <c:numRef>
              <c:f>Лист1!$B$2:$B$6</c:f>
              <c:numCache>
                <c:formatCode>0</c:formatCode>
                <c:ptCount val="5"/>
                <c:pt idx="0">
                  <c:v>701.57982170000002</c:v>
                </c:pt>
                <c:pt idx="1">
                  <c:v>372.14623789999996</c:v>
                </c:pt>
                <c:pt idx="2">
                  <c:v>238.9905699</c:v>
                </c:pt>
                <c:pt idx="3">
                  <c:v>84.090216599999991</c:v>
                </c:pt>
                <c:pt idx="4">
                  <c:v>279.99432949999999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625-4A48-80DB-00C10EFDAA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4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8947456458025512"/>
          <c:y val="3.0372134857831419E-2"/>
          <c:w val="0.49669918858417139"/>
          <c:h val="0.866792765946056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4"/>
            <a:ext cx="4301543" cy="341064"/>
          </a:xfrm>
          <a:prstGeom prst="rect">
            <a:avLst/>
          </a:prstGeom>
        </p:spPr>
        <p:txBody>
          <a:bodyPr vert="horz" lIns="91284" tIns="45642" rIns="91284" bIns="45642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798" y="4"/>
            <a:ext cx="4301543" cy="341064"/>
          </a:xfrm>
          <a:prstGeom prst="rect">
            <a:avLst/>
          </a:prstGeom>
        </p:spPr>
        <p:txBody>
          <a:bodyPr vert="horz" lIns="91284" tIns="45642" rIns="91284" bIns="45642" rtlCol="0"/>
          <a:lstStyle>
            <a:lvl1pPr algn="r">
              <a:defRPr sz="1200"/>
            </a:lvl1pPr>
          </a:lstStyle>
          <a:p>
            <a:fld id="{DB789E02-BD54-4F56-AF3B-5D0A7651BCE9}" type="datetimeFigureOut">
              <a:rPr lang="ru-RU" smtClean="0"/>
              <a:pPr/>
              <a:t>26.12.2019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305175" y="849313"/>
            <a:ext cx="3316288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4" tIns="45642" rIns="91284" bIns="45642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8" y="3271381"/>
            <a:ext cx="7941309" cy="2676584"/>
          </a:xfrm>
          <a:prstGeom prst="rect">
            <a:avLst/>
          </a:prstGeom>
        </p:spPr>
        <p:txBody>
          <a:bodyPr vert="horz" lIns="91284" tIns="45642" rIns="91284" bIns="45642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614"/>
            <a:ext cx="4301543" cy="341063"/>
          </a:xfrm>
          <a:prstGeom prst="rect">
            <a:avLst/>
          </a:prstGeom>
        </p:spPr>
        <p:txBody>
          <a:bodyPr vert="horz" lIns="91284" tIns="45642" rIns="91284" bIns="45642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798" y="6456614"/>
            <a:ext cx="4301543" cy="341063"/>
          </a:xfrm>
          <a:prstGeom prst="rect">
            <a:avLst/>
          </a:prstGeom>
        </p:spPr>
        <p:txBody>
          <a:bodyPr vert="horz" lIns="91284" tIns="45642" rIns="91284" bIns="45642" rtlCol="0" anchor="b"/>
          <a:lstStyle>
            <a:lvl1pPr algn="r">
              <a:defRPr sz="1200"/>
            </a:lvl1pPr>
          </a:lstStyle>
          <a:p>
            <a:fld id="{ADFD74D4-23CF-4BF6-8698-29E09C29EDF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6176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49263" y="812800"/>
            <a:ext cx="5848350" cy="40481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Rectangle 3"/>
          <p:cNvSpPr>
            <a:spLocks noGrp="1"/>
          </p:cNvSpPr>
          <p:nvPr>
            <p:ph type="body" idx="1"/>
          </p:nvPr>
        </p:nvSpPr>
        <p:spPr>
          <a:xfrm>
            <a:off x="672292" y="5129899"/>
            <a:ext cx="5397192" cy="4858980"/>
          </a:xfrm>
          <a:noFill/>
          <a:ln/>
        </p:spPr>
        <p:txBody>
          <a:bodyPr lIns="92626" tIns="46315" rIns="92626" bIns="46315"/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875259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2644-DD46-4D0B-8459-453B5A0A5576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54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2644-DD46-4D0B-8459-453B5A0A5576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491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2644-DD46-4D0B-8459-453B5A0A5576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503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2644-DD46-4D0B-8459-453B5A0A5576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367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2644-DD46-4D0B-8459-453B5A0A5576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0505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B82644-DD46-4D0B-8459-453B5A0A5576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243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49263" y="812800"/>
            <a:ext cx="5848350" cy="40481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Rectangle 3"/>
          <p:cNvSpPr>
            <a:spLocks noGrp="1"/>
          </p:cNvSpPr>
          <p:nvPr>
            <p:ph type="body" idx="1"/>
          </p:nvPr>
        </p:nvSpPr>
        <p:spPr>
          <a:xfrm>
            <a:off x="672292" y="5129899"/>
            <a:ext cx="5397192" cy="4858980"/>
          </a:xfrm>
          <a:noFill/>
          <a:ln/>
        </p:spPr>
        <p:txBody>
          <a:bodyPr lIns="92626" tIns="46315" rIns="92626" bIns="46315"/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537705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3B9A0-1A46-4407-8B16-5E56CFABEB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CE2ED-FC19-44A9-920D-9A6A2931CB9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974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3B9A0-1A46-4407-8B16-5E56CFABEB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CE2ED-FC19-44A9-920D-9A6A2931CB9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992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3B9A0-1A46-4407-8B16-5E56CFABEB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CE2ED-FC19-44A9-920D-9A6A2931CB9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501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3B9A0-1A46-4407-8B16-5E56CFABEB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CE2ED-FC19-44A9-920D-9A6A2931CB9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681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3B9A0-1A46-4407-8B16-5E56CFABEB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CE2ED-FC19-44A9-920D-9A6A2931CB9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262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3B9A0-1A46-4407-8B16-5E56CFABEB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CE2ED-FC19-44A9-920D-9A6A2931CB9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123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3B9A0-1A46-4407-8B16-5E56CFABEB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CE2ED-FC19-44A9-920D-9A6A2931CB9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040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3B9A0-1A46-4407-8B16-5E56CFABEB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CE2ED-FC19-44A9-920D-9A6A2931CB9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202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3B9A0-1A46-4407-8B16-5E56CFABEB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CE2ED-FC19-44A9-920D-9A6A2931CB9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174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3B9A0-1A46-4407-8B16-5E56CFABEB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CE2ED-FC19-44A9-920D-9A6A2931CB9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76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3B9A0-1A46-4407-8B16-5E56CFABEB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CE2ED-FC19-44A9-920D-9A6A2931CB9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80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3B9A0-1A46-4407-8B16-5E56CFABEB6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26.12.2019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CE2ED-FC19-44A9-920D-9A6A2931CB9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048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image" Target="../media/image17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2.jpe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Номер слайда 5"/>
          <p:cNvSpPr txBox="1">
            <a:spLocks noGrp="1"/>
          </p:cNvSpPr>
          <p:nvPr/>
        </p:nvSpPr>
        <p:spPr bwMode="auto">
          <a:xfrm>
            <a:off x="8913813" y="6526213"/>
            <a:ext cx="4048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fld id="{C5D1BC26-FD0C-4AA9-AF07-02B3BB6C41F0}" type="slidenum">
              <a:rPr lang="ru-RU" sz="1200" b="1">
                <a:solidFill>
                  <a:srgbClr val="C0504D"/>
                </a:solidFill>
              </a:rPr>
              <a:pPr algn="r"/>
              <a:t>1</a:t>
            </a:fld>
            <a:endParaRPr lang="ru-RU" sz="1200" b="1" dirty="0">
              <a:solidFill>
                <a:srgbClr val="C0504D"/>
              </a:solidFill>
            </a:endParaRPr>
          </a:p>
        </p:txBody>
      </p:sp>
      <p:sp>
        <p:nvSpPr>
          <p:cNvPr id="2051" name="Oval 6"/>
          <p:cNvSpPr>
            <a:spLocks noChangeArrowheads="1"/>
          </p:cNvSpPr>
          <p:nvPr/>
        </p:nvSpPr>
        <p:spPr bwMode="auto">
          <a:xfrm>
            <a:off x="8948738" y="6354764"/>
            <a:ext cx="576262" cy="503237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381000" y="436563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</a:t>
            </a:r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СЕЛЬСКОГО ХОЗЯЙСТВА</a:t>
            </a:r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 </a:t>
            </a:r>
          </a:p>
        </p:txBody>
      </p:sp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631826" y="4302493"/>
            <a:ext cx="8569325" cy="1942732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 w="9525">
            <a:solidFill>
              <a:schemeClr val="accent1">
                <a:lumMod val="50000"/>
              </a:schemeClr>
            </a:solidFill>
            <a:round/>
            <a:headEnd/>
            <a:tailEnd/>
          </a:ln>
        </p:spPr>
        <p:txBody>
          <a:bodyPr anchor="t"/>
          <a:lstStyle/>
          <a:p>
            <a:pPr algn="ctr">
              <a:lnSpc>
                <a:spcPct val="150000"/>
              </a:lnSpc>
            </a:pPr>
            <a:endParaRPr lang="ru-RU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851477" y="5896289"/>
            <a:ext cx="8135937" cy="0"/>
          </a:xfrm>
          <a:prstGeom prst="line">
            <a:avLst/>
          </a:prstGeom>
          <a:ln w="254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31826" y="5903086"/>
            <a:ext cx="85693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Москва, 2019 год</a:t>
            </a: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7932" y="4568289"/>
            <a:ext cx="8569325" cy="1376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 ОКАЗАНИИ МЕРЫ ГОСУДАРСТВЕННОЙ ПОДДЕРЖКИ В ВИДЕ СУБСИДИРОВАНИЯ ТРАНСПОРТНЫХ РАСХОДОВ 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(В РАМКАХ ПОСТАНОВЛЕНИЯ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ПРАВИТЕЛЬСТВА </a:t>
            </a:r>
          </a:p>
          <a:p>
            <a:pPr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РОССИЙСКОЙ ФЕДЕРАЦИИ</a:t>
            </a: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15 СЕНТЯБРЯ 2017 Г.  № 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1104) </a:t>
            </a:r>
            <a:endParaRPr 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5000"/>
              </a:lnSpc>
              <a:spcBef>
                <a:spcPts val="700"/>
              </a:spcBef>
            </a:pP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5" t="26121" r="36665" b="40107"/>
          <a:stretch/>
        </p:blipFill>
        <p:spPr>
          <a:xfrm>
            <a:off x="3530600" y="1014812"/>
            <a:ext cx="2844800" cy="287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79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Прямая соединительная линия 54"/>
          <p:cNvCxnSpPr/>
          <p:nvPr/>
        </p:nvCxnSpPr>
        <p:spPr>
          <a:xfrm>
            <a:off x="589985" y="1879450"/>
            <a:ext cx="545915" cy="0"/>
          </a:xfrm>
          <a:prstGeom prst="line">
            <a:avLst/>
          </a:prstGeom>
          <a:ln w="38100">
            <a:solidFill>
              <a:srgbClr val="953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123262" y="1879451"/>
            <a:ext cx="7495586" cy="0"/>
          </a:xfrm>
          <a:prstGeom prst="line">
            <a:avLst/>
          </a:prstGeom>
          <a:ln w="38100">
            <a:solidFill>
              <a:srgbClr val="953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Прямоугольник 87"/>
          <p:cNvSpPr/>
          <p:nvPr/>
        </p:nvSpPr>
        <p:spPr>
          <a:xfrm>
            <a:off x="1377344" y="1220320"/>
            <a:ext cx="2696296" cy="1253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1123262" y="5089489"/>
            <a:ext cx="8279134" cy="1"/>
          </a:xfrm>
          <a:prstGeom prst="line">
            <a:avLst/>
          </a:prstGeom>
          <a:ln w="38100">
            <a:solidFill>
              <a:srgbClr val="953735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Прямоугольник 66"/>
          <p:cNvSpPr/>
          <p:nvPr/>
        </p:nvSpPr>
        <p:spPr>
          <a:xfrm>
            <a:off x="5499198" y="4336810"/>
            <a:ext cx="2824263" cy="1253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1124501" y="3483701"/>
            <a:ext cx="7495586" cy="0"/>
          </a:xfrm>
          <a:prstGeom prst="line">
            <a:avLst/>
          </a:prstGeom>
          <a:ln w="38100">
            <a:solidFill>
              <a:srgbClr val="953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 60"/>
          <p:cNvSpPr/>
          <p:nvPr/>
        </p:nvSpPr>
        <p:spPr>
          <a:xfrm>
            <a:off x="5398719" y="2799659"/>
            <a:ext cx="2859205" cy="1253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5499199" y="1346220"/>
            <a:ext cx="2755153" cy="1253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/>
          <p:cNvSpPr/>
          <p:nvPr/>
        </p:nvSpPr>
        <p:spPr>
          <a:xfrm>
            <a:off x="7585462" y="1879450"/>
            <a:ext cx="1933028" cy="1604250"/>
          </a:xfrm>
          <a:prstGeom prst="arc">
            <a:avLst>
              <a:gd name="adj1" fmla="val 16435142"/>
              <a:gd name="adj2" fmla="val 5312030"/>
            </a:avLst>
          </a:prstGeom>
          <a:ln w="38100">
            <a:solidFill>
              <a:srgbClr val="953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AutoShape 3"/>
          <p:cNvSpPr>
            <a:spLocks noChangeArrowheads="1"/>
          </p:cNvSpPr>
          <p:nvPr/>
        </p:nvSpPr>
        <p:spPr bwMode="auto">
          <a:xfrm>
            <a:off x="184557" y="139450"/>
            <a:ext cx="9546671" cy="576000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 w="9525">
            <a:solidFill>
              <a:schemeClr val="accent1">
                <a:lumMod val="50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ЦЕЛИ РЕАЛИЗАЦИИ ПОСТАНОВЛЕНИЯ ПРАВИТЕЛЬСТВА №1104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389238" y="6523933"/>
            <a:ext cx="91440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dirty="0">
                <a:solidFill>
                  <a:srgbClr val="C0504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РОССИЙСКОЙ ФЕДЕРАЦИИ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84557" y="6498948"/>
            <a:ext cx="9547200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16" descr="http://im4-tub-ru.yandex.net/i?id=218735633-64-72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1" y="6512916"/>
            <a:ext cx="441142" cy="320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Овал 39"/>
          <p:cNvSpPr/>
          <p:nvPr/>
        </p:nvSpPr>
        <p:spPr bwMode="auto">
          <a:xfrm>
            <a:off x="9420814" y="6523119"/>
            <a:ext cx="375021" cy="277813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28575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fld id="{AD3A3A26-FD25-4594-B9C9-C74715903D8B}" type="slidenum">
              <a:rPr lang="ru-RU" sz="11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ru-RU" sz="11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5807262" y="1457102"/>
            <a:ext cx="2327167" cy="899903"/>
            <a:chOff x="3296750" y="1012047"/>
            <a:chExt cx="2618296" cy="1527832"/>
          </a:xfrm>
        </p:grpSpPr>
        <p:sp>
          <p:nvSpPr>
            <p:cNvPr id="38" name="Скругленный прямоугольник 37"/>
            <p:cNvSpPr/>
            <p:nvPr/>
          </p:nvSpPr>
          <p:spPr>
            <a:xfrm>
              <a:off x="3318797" y="1012047"/>
              <a:ext cx="2596249" cy="1476702"/>
            </a:xfrm>
            <a:prstGeom prst="roundRect">
              <a:avLst>
                <a:gd name="adj" fmla="val 10000"/>
              </a:avLst>
            </a:prstGeom>
            <a:solidFill>
              <a:srgbClr val="E9EDF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9" name="Скругленный прямоугольник 4"/>
            <p:cNvSpPr txBox="1"/>
            <p:nvPr/>
          </p:nvSpPr>
          <p:spPr>
            <a:xfrm>
              <a:off x="3296750" y="1073393"/>
              <a:ext cx="2578481" cy="14664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Снижение доли транспортных затрат при перевозке продукции</a:t>
              </a:r>
              <a:endParaRPr lang="ru-RU" sz="1400" b="1" kern="12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5837002" y="2972113"/>
            <a:ext cx="2337722" cy="937464"/>
            <a:chOff x="6899514" y="1012047"/>
            <a:chExt cx="2461171" cy="1476702"/>
          </a:xfrm>
        </p:grpSpPr>
        <p:sp>
          <p:nvSpPr>
            <p:cNvPr id="49" name="Скругленный прямоугольник 48"/>
            <p:cNvSpPr/>
            <p:nvPr/>
          </p:nvSpPr>
          <p:spPr>
            <a:xfrm>
              <a:off x="6899514" y="1012047"/>
              <a:ext cx="2461171" cy="1476702"/>
            </a:xfrm>
            <a:prstGeom prst="roundRect">
              <a:avLst>
                <a:gd name="adj" fmla="val 10000"/>
              </a:avLst>
            </a:prstGeom>
            <a:solidFill>
              <a:srgbClr val="E9EDF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Скругленный прямоугольник 4"/>
            <p:cNvSpPr txBox="1"/>
            <p:nvPr/>
          </p:nvSpPr>
          <p:spPr>
            <a:xfrm>
              <a:off x="6942765" y="1055298"/>
              <a:ext cx="2374669" cy="13901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Повышение конкурентоспособности отечественной продукции </a:t>
              </a:r>
              <a:endParaRPr lang="ru-RU" sz="1400" b="1" kern="12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75" name="Группа 74"/>
          <p:cNvGrpSpPr/>
          <p:nvPr/>
        </p:nvGrpSpPr>
        <p:grpSpPr>
          <a:xfrm>
            <a:off x="5783525" y="4593413"/>
            <a:ext cx="2331985" cy="900261"/>
            <a:chOff x="8234" y="3473218"/>
            <a:chExt cx="2461171" cy="1476702"/>
          </a:xfrm>
        </p:grpSpPr>
        <p:sp>
          <p:nvSpPr>
            <p:cNvPr id="76" name="Скругленный прямоугольник 75"/>
            <p:cNvSpPr/>
            <p:nvPr/>
          </p:nvSpPr>
          <p:spPr>
            <a:xfrm>
              <a:off x="8234" y="3473218"/>
              <a:ext cx="2461171" cy="1476702"/>
            </a:xfrm>
            <a:prstGeom prst="roundRect">
              <a:avLst>
                <a:gd name="adj" fmla="val 10000"/>
              </a:avLst>
            </a:prstGeom>
            <a:solidFill>
              <a:srgbClr val="E9EDF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7" name="Скругленный прямоугольник 4"/>
            <p:cNvSpPr txBox="1"/>
            <p:nvPr/>
          </p:nvSpPr>
          <p:spPr>
            <a:xfrm>
              <a:off x="51485" y="3516469"/>
              <a:ext cx="2374669" cy="1390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 smtClean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Развитие АПК страны</a:t>
              </a:r>
              <a:endParaRPr lang="ru-RU" sz="1400" b="1" kern="12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42" name="Стрелка вправо 41"/>
          <p:cNvSpPr/>
          <p:nvPr/>
        </p:nvSpPr>
        <p:spPr>
          <a:xfrm>
            <a:off x="4466088" y="1710468"/>
            <a:ext cx="191785" cy="299771"/>
          </a:xfrm>
          <a:prstGeom prst="rightArrow">
            <a:avLst>
              <a:gd name="adj1" fmla="val 29312"/>
              <a:gd name="adj2" fmla="val 100000"/>
            </a:avLst>
          </a:prstGeom>
          <a:solidFill>
            <a:srgbClr val="953735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69" name="Стрелка вправо 68"/>
          <p:cNvSpPr/>
          <p:nvPr/>
        </p:nvSpPr>
        <p:spPr>
          <a:xfrm>
            <a:off x="4463498" y="4936662"/>
            <a:ext cx="194375" cy="299771"/>
          </a:xfrm>
          <a:prstGeom prst="rightArrow">
            <a:avLst>
              <a:gd name="adj1" fmla="val 29312"/>
              <a:gd name="adj2" fmla="val 100000"/>
            </a:avLst>
          </a:prstGeom>
          <a:solidFill>
            <a:srgbClr val="953735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9" name="Стрелка вправо 78"/>
          <p:cNvSpPr/>
          <p:nvPr/>
        </p:nvSpPr>
        <p:spPr>
          <a:xfrm flipH="1">
            <a:off x="4456562" y="3340279"/>
            <a:ext cx="176048" cy="299771"/>
          </a:xfrm>
          <a:prstGeom prst="rightArrow">
            <a:avLst>
              <a:gd name="adj1" fmla="val 29312"/>
              <a:gd name="adj2" fmla="val 100000"/>
            </a:avLst>
          </a:prstGeom>
          <a:solidFill>
            <a:srgbClr val="953735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0" name="Стрелка вправо 79"/>
          <p:cNvSpPr/>
          <p:nvPr/>
        </p:nvSpPr>
        <p:spPr>
          <a:xfrm>
            <a:off x="9215374" y="4911857"/>
            <a:ext cx="220360" cy="299771"/>
          </a:xfrm>
          <a:prstGeom prst="rightArrow">
            <a:avLst>
              <a:gd name="adj1" fmla="val 29312"/>
              <a:gd name="adj2" fmla="val 100000"/>
            </a:avLst>
          </a:prstGeom>
          <a:solidFill>
            <a:srgbClr val="953735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1" name="Скругленный прямоугольник 80"/>
          <p:cNvSpPr/>
          <p:nvPr/>
        </p:nvSpPr>
        <p:spPr>
          <a:xfrm>
            <a:off x="5627451" y="1341646"/>
            <a:ext cx="2564197" cy="1064316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17375E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5343729" y="1215034"/>
            <a:ext cx="427816" cy="6990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endParaRPr lang="ru-RU" dirty="0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900" y="1198180"/>
            <a:ext cx="592164" cy="623702"/>
          </a:xfrm>
          <a:prstGeom prst="rect">
            <a:avLst/>
          </a:prstGeom>
        </p:spPr>
      </p:pic>
      <p:sp>
        <p:nvSpPr>
          <p:cNvPr id="89" name="Скругленный прямоугольник 88"/>
          <p:cNvSpPr/>
          <p:nvPr/>
        </p:nvSpPr>
        <p:spPr>
          <a:xfrm>
            <a:off x="5641057" y="2899919"/>
            <a:ext cx="2577675" cy="1064316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17375E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5240070" y="2802216"/>
            <a:ext cx="551704" cy="6323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503" y="2906788"/>
            <a:ext cx="473556" cy="473556"/>
          </a:xfrm>
          <a:prstGeom prst="rect">
            <a:avLst/>
          </a:prstGeom>
        </p:spPr>
      </p:pic>
      <p:sp>
        <p:nvSpPr>
          <p:cNvPr id="91" name="Скругленный прямоугольник 90"/>
          <p:cNvSpPr/>
          <p:nvPr/>
        </p:nvSpPr>
        <p:spPr>
          <a:xfrm>
            <a:off x="5633346" y="4507564"/>
            <a:ext cx="2577675" cy="1064316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17375E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4619646" y="3867982"/>
            <a:ext cx="551704" cy="6323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5232910" y="4226929"/>
            <a:ext cx="551704" cy="6323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4" name="Рисунок 7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465" y="4460769"/>
            <a:ext cx="519725" cy="519725"/>
          </a:xfrm>
          <a:prstGeom prst="rect">
            <a:avLst/>
          </a:prstGeom>
        </p:spPr>
      </p:pic>
      <p:sp>
        <p:nvSpPr>
          <p:cNvPr id="95" name="Дуга 94"/>
          <p:cNvSpPr/>
          <p:nvPr/>
        </p:nvSpPr>
        <p:spPr>
          <a:xfrm rot="10800000">
            <a:off x="219736" y="3482885"/>
            <a:ext cx="1933028" cy="1604250"/>
          </a:xfrm>
          <a:prstGeom prst="arc">
            <a:avLst>
              <a:gd name="adj1" fmla="val 16435142"/>
              <a:gd name="adj2" fmla="val 5312030"/>
            </a:avLst>
          </a:prstGeom>
          <a:ln w="38100">
            <a:solidFill>
              <a:srgbClr val="953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9" name="Группа 58"/>
          <p:cNvGrpSpPr/>
          <p:nvPr/>
        </p:nvGrpSpPr>
        <p:grpSpPr>
          <a:xfrm>
            <a:off x="1641106" y="1451149"/>
            <a:ext cx="2327167" cy="899903"/>
            <a:chOff x="3296750" y="1012047"/>
            <a:chExt cx="2618296" cy="1527832"/>
          </a:xfrm>
        </p:grpSpPr>
        <p:sp>
          <p:nvSpPr>
            <p:cNvPr id="71" name="Скругленный прямоугольник 70"/>
            <p:cNvSpPr/>
            <p:nvPr/>
          </p:nvSpPr>
          <p:spPr>
            <a:xfrm>
              <a:off x="3318797" y="1012047"/>
              <a:ext cx="2596249" cy="1476702"/>
            </a:xfrm>
            <a:prstGeom prst="roundRect">
              <a:avLst>
                <a:gd name="adj" fmla="val 10000"/>
              </a:avLst>
            </a:prstGeom>
            <a:solidFill>
              <a:srgbClr val="E9EDF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2" name="Скругленный прямоугольник 4"/>
            <p:cNvSpPr txBox="1"/>
            <p:nvPr/>
          </p:nvSpPr>
          <p:spPr>
            <a:xfrm>
              <a:off x="3296750" y="1073393"/>
              <a:ext cx="2578481" cy="14664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Внесение изменений в ППРФ №1104</a:t>
              </a:r>
              <a:endParaRPr lang="ru-RU" sz="14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73" name="Скругленный прямоугольник 72"/>
          <p:cNvSpPr/>
          <p:nvPr/>
        </p:nvSpPr>
        <p:spPr>
          <a:xfrm>
            <a:off x="1461295" y="1335693"/>
            <a:ext cx="2564197" cy="1064316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17375E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1247387" y="986143"/>
            <a:ext cx="427816" cy="6990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4" name="Рисунок 9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143" y="1189313"/>
            <a:ext cx="527108" cy="491076"/>
          </a:xfrm>
          <a:prstGeom prst="rect">
            <a:avLst/>
          </a:prstGeom>
        </p:spPr>
      </p:pic>
      <p:sp>
        <p:nvSpPr>
          <p:cNvPr id="96" name="Прямоугольник 95"/>
          <p:cNvSpPr/>
          <p:nvPr/>
        </p:nvSpPr>
        <p:spPr>
          <a:xfrm>
            <a:off x="1386162" y="2810429"/>
            <a:ext cx="2707979" cy="1253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7" name="Группа 96"/>
          <p:cNvGrpSpPr/>
          <p:nvPr/>
        </p:nvGrpSpPr>
        <p:grpSpPr>
          <a:xfrm>
            <a:off x="1673219" y="2982883"/>
            <a:ext cx="2337722" cy="937464"/>
            <a:chOff x="6899514" y="1012047"/>
            <a:chExt cx="2461171" cy="1476702"/>
          </a:xfrm>
        </p:grpSpPr>
        <p:sp>
          <p:nvSpPr>
            <p:cNvPr id="98" name="Скругленный прямоугольник 97"/>
            <p:cNvSpPr/>
            <p:nvPr/>
          </p:nvSpPr>
          <p:spPr>
            <a:xfrm>
              <a:off x="6899514" y="1012047"/>
              <a:ext cx="2461171" cy="1476702"/>
            </a:xfrm>
            <a:prstGeom prst="roundRect">
              <a:avLst>
                <a:gd name="adj" fmla="val 10000"/>
              </a:avLst>
            </a:prstGeom>
            <a:solidFill>
              <a:srgbClr val="E9EDF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9" name="Скругленный прямоугольник 4"/>
            <p:cNvSpPr txBox="1"/>
            <p:nvPr/>
          </p:nvSpPr>
          <p:spPr>
            <a:xfrm>
              <a:off x="6942765" y="1055298"/>
              <a:ext cx="2374669" cy="13901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Выход на новые рынки</a:t>
              </a:r>
              <a:endParaRPr lang="ru-RU" sz="14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100" name="Скругленный прямоугольник 99"/>
          <p:cNvSpPr/>
          <p:nvPr/>
        </p:nvSpPr>
        <p:spPr>
          <a:xfrm>
            <a:off x="1477274" y="2910689"/>
            <a:ext cx="2577675" cy="1064316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17375E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592120" y="2802216"/>
            <a:ext cx="551704" cy="6323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Прямоугольник 101"/>
          <p:cNvSpPr/>
          <p:nvPr/>
        </p:nvSpPr>
        <p:spPr>
          <a:xfrm>
            <a:off x="1377344" y="4392325"/>
            <a:ext cx="2714660" cy="12535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3" name="Группа 102"/>
          <p:cNvGrpSpPr/>
          <p:nvPr/>
        </p:nvGrpSpPr>
        <p:grpSpPr>
          <a:xfrm>
            <a:off x="1671082" y="4564779"/>
            <a:ext cx="2337722" cy="937464"/>
            <a:chOff x="6899514" y="1012047"/>
            <a:chExt cx="2461171" cy="1476702"/>
          </a:xfrm>
        </p:grpSpPr>
        <p:sp>
          <p:nvSpPr>
            <p:cNvPr id="104" name="Скругленный прямоугольник 103"/>
            <p:cNvSpPr/>
            <p:nvPr/>
          </p:nvSpPr>
          <p:spPr>
            <a:xfrm>
              <a:off x="6899514" y="1012047"/>
              <a:ext cx="2461171" cy="1476702"/>
            </a:xfrm>
            <a:prstGeom prst="roundRect">
              <a:avLst>
                <a:gd name="adj" fmla="val 10000"/>
              </a:avLst>
            </a:prstGeom>
            <a:solidFill>
              <a:srgbClr val="E9EDF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5" name="Скругленный прямоугольник 4"/>
            <p:cNvSpPr txBox="1"/>
            <p:nvPr/>
          </p:nvSpPr>
          <p:spPr>
            <a:xfrm>
              <a:off x="6942765" y="1055298"/>
              <a:ext cx="2374669" cy="13901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Увеличение объемов поставок продукции АПК</a:t>
              </a:r>
              <a:endParaRPr lang="ru-RU" sz="1400" b="1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106" name="Скругленный прямоугольник 105"/>
          <p:cNvSpPr/>
          <p:nvPr/>
        </p:nvSpPr>
        <p:spPr>
          <a:xfrm>
            <a:off x="1475137" y="4492585"/>
            <a:ext cx="2577675" cy="1064316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17375E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/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1074150" y="4394882"/>
            <a:ext cx="551704" cy="6323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8" name="Picture 2" descr="Картинки по запросу warehousing ic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877" y="4539795"/>
            <a:ext cx="588676" cy="39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1" name="Прямоугольник 110"/>
          <p:cNvSpPr/>
          <p:nvPr/>
        </p:nvSpPr>
        <p:spPr>
          <a:xfrm>
            <a:off x="1178797" y="2736468"/>
            <a:ext cx="427816" cy="6990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9" name="Рисунок 10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49" y="2941442"/>
            <a:ext cx="447339" cy="44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2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3"/>
          <p:cNvSpPr>
            <a:spLocks noChangeArrowheads="1"/>
          </p:cNvSpPr>
          <p:nvPr/>
        </p:nvSpPr>
        <p:spPr bwMode="auto">
          <a:xfrm>
            <a:off x="184558" y="139450"/>
            <a:ext cx="9547200" cy="576000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 w="9525">
            <a:solidFill>
              <a:schemeClr val="accent1">
                <a:lumMod val="50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ИЗМЕНЕНИЯ В ПОСТАНОВЛЕНИЕ </a:t>
            </a:r>
            <a:r>
              <a:rPr lang="ru-R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ПРАВИТЕЛЬСТВА №</a:t>
            </a:r>
            <a:r>
              <a:rPr lang="ru-RU" sz="1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1104, </a:t>
            </a:r>
            <a:r>
              <a:rPr lang="ru-R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НАЧИНАЯ С 2019 ГОДА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389238" y="6523933"/>
            <a:ext cx="91440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dirty="0">
                <a:solidFill>
                  <a:srgbClr val="C0504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РОССИЙСКОЙ ФЕДЕРАЦИИ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84557" y="6498948"/>
            <a:ext cx="9547200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16" descr="http://im4-tub-ru.yandex.net/i?id=218735633-64-72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1" y="6512916"/>
            <a:ext cx="441142" cy="320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Овал 39"/>
          <p:cNvSpPr/>
          <p:nvPr/>
        </p:nvSpPr>
        <p:spPr bwMode="auto">
          <a:xfrm>
            <a:off x="9420814" y="6523119"/>
            <a:ext cx="375021" cy="277813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28575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fld id="{1177CC7A-3485-4FB4-A2B3-DC09C0079367}" type="slidenum">
              <a:rPr lang="ru-RU" sz="11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ru-RU" sz="11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274100" y="762262"/>
            <a:ext cx="447108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C0504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ДЕЙСТВУЮЩАЯ </a:t>
            </a:r>
            <a:r>
              <a:rPr lang="ru-RU" sz="1200" dirty="0" smtClean="0">
                <a:solidFill>
                  <a:srgbClr val="C0504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РЕДАКЦИЯ</a:t>
            </a:r>
            <a:endParaRPr lang="ru-RU" sz="1200" dirty="0">
              <a:solidFill>
                <a:srgbClr val="C0504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5137235" y="757071"/>
            <a:ext cx="447108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C0504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НОВАЯ РЕДАКЦИЯ</a:t>
            </a:r>
            <a:endParaRPr lang="ru-RU" sz="1200" dirty="0">
              <a:solidFill>
                <a:srgbClr val="C0504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3" name="Прямая соединительная линия 82"/>
          <p:cNvCxnSpPr/>
          <p:nvPr/>
        </p:nvCxnSpPr>
        <p:spPr>
          <a:xfrm>
            <a:off x="184557" y="1068148"/>
            <a:ext cx="9547200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184556" y="2196873"/>
            <a:ext cx="4886757" cy="1888961"/>
          </a:xfrm>
          <a:prstGeom prst="rect">
            <a:avLst/>
          </a:prstGeom>
          <a:noFill/>
          <a:ln w="19050">
            <a:solidFill>
              <a:srgbClr val="4171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7" name="Прямоугольник 66"/>
          <p:cNvSpPr/>
          <p:nvPr/>
        </p:nvSpPr>
        <p:spPr>
          <a:xfrm flipV="1">
            <a:off x="268432" y="1130326"/>
            <a:ext cx="1091626" cy="2218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86" y="2382846"/>
            <a:ext cx="679521" cy="679521"/>
          </a:xfrm>
          <a:prstGeom prst="rect">
            <a:avLst/>
          </a:prstGeom>
        </p:spPr>
      </p:pic>
      <p:sp>
        <p:nvSpPr>
          <p:cNvPr id="70" name="Прямоугольник 69"/>
          <p:cNvSpPr/>
          <p:nvPr/>
        </p:nvSpPr>
        <p:spPr>
          <a:xfrm>
            <a:off x="2238994" y="2184652"/>
            <a:ext cx="2935436" cy="1869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200"/>
              </a:spcBef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масложировая </a:t>
            </a:r>
            <a:r>
              <a:rPr lang="ru-RU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растительные </a:t>
            </a:r>
            <a:r>
              <a:rPr lang="ru-RU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масла подсолнечное, рапсовое, соевое, семена льна)</a:t>
            </a:r>
            <a:endParaRPr lang="ru-RU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ts val="200"/>
              </a:spcBef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мукомольно-крупяная </a:t>
            </a:r>
            <a:b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(мука, хлопья, </a:t>
            </a:r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крахмал</a:t>
            </a:r>
            <a:r>
              <a:rPr lang="ru-RU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комбикорма, макаронные изделия, отруби)</a:t>
            </a:r>
          </a:p>
          <a:p>
            <a:pPr>
              <a:lnSpc>
                <a:spcPct val="80000"/>
              </a:lnSpc>
              <a:spcBef>
                <a:spcPts val="200"/>
              </a:spcBef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сахарная </a:t>
            </a:r>
            <a:r>
              <a:rPr lang="ru-RU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(сахар, меласса, жом)</a:t>
            </a:r>
          </a:p>
          <a:p>
            <a:pPr>
              <a:lnSpc>
                <a:spcPct val="80000"/>
              </a:lnSpc>
              <a:spcBef>
                <a:spcPts val="200"/>
              </a:spcBef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кондитерская изделия, шоколад</a:t>
            </a:r>
          </a:p>
          <a:p>
            <a:pPr>
              <a:lnSpc>
                <a:spcPct val="80000"/>
              </a:lnSpc>
              <a:spcBef>
                <a:spcPts val="200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рочие </a:t>
            </a:r>
            <a:r>
              <a:rPr lang="ru-RU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(соки, джемы, овощи сушеные</a:t>
            </a:r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, минеральная и </a:t>
            </a:r>
            <a:r>
              <a:rPr lang="ru-RU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питьевая вода</a:t>
            </a:r>
            <a:r>
              <a:rPr lang="ru-RU" sz="11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супы и бульоны готовые)</a:t>
            </a:r>
            <a:endParaRPr lang="ru-RU" sz="1100" i="1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786328" y="2277986"/>
            <a:ext cx="132844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основные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виды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перевозимой 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продукции</a:t>
            </a:r>
            <a:endParaRPr lang="ru-RU" sz="1400" dirty="0"/>
          </a:p>
        </p:txBody>
      </p:sp>
      <p:sp>
        <p:nvSpPr>
          <p:cNvPr id="72" name="Стрелка вправо 71"/>
          <p:cNvSpPr/>
          <p:nvPr/>
        </p:nvSpPr>
        <p:spPr>
          <a:xfrm>
            <a:off x="2003161" y="2469978"/>
            <a:ext cx="139952" cy="464042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5132500" y="2201806"/>
            <a:ext cx="4602290" cy="1884028"/>
          </a:xfrm>
          <a:prstGeom prst="rect">
            <a:avLst/>
          </a:prstGeom>
          <a:noFill/>
          <a:ln w="19050">
            <a:solidFill>
              <a:srgbClr val="4171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Прямоугольник 73"/>
          <p:cNvSpPr/>
          <p:nvPr/>
        </p:nvSpPr>
        <p:spPr>
          <a:xfrm>
            <a:off x="5209661" y="2034497"/>
            <a:ext cx="1087156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изменения</a:t>
            </a:r>
            <a:endParaRPr lang="ru-RU" sz="1400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6749418" y="2242075"/>
            <a:ext cx="2873470" cy="1005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200"/>
              </a:spcBef>
            </a:pPr>
            <a:r>
              <a:rPr lang="ru-RU" sz="14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живые </a:t>
            </a:r>
            <a:r>
              <a:rPr lang="ru-RU" sz="14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животные</a:t>
            </a:r>
          </a:p>
          <a:p>
            <a:pPr>
              <a:lnSpc>
                <a:spcPct val="80000"/>
              </a:lnSpc>
              <a:spcBef>
                <a:spcPts val="200"/>
              </a:spcBef>
            </a:pPr>
            <a:r>
              <a:rPr lang="ru-RU" sz="14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жмыхи</a:t>
            </a:r>
            <a:r>
              <a:rPr lang="ru-RU" sz="14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жиры и масла </a:t>
            </a:r>
            <a:r>
              <a:rPr lang="ru-RU" sz="14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животные</a:t>
            </a:r>
            <a:br>
              <a:rPr lang="ru-RU" sz="14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растительные, маргарин</a:t>
            </a:r>
          </a:p>
          <a:p>
            <a:pPr>
              <a:lnSpc>
                <a:spcPct val="80000"/>
              </a:lnSpc>
              <a:spcBef>
                <a:spcPts val="200"/>
              </a:spcBef>
            </a:pPr>
            <a:r>
              <a:rPr lang="ru-RU" sz="14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лимонная </a:t>
            </a:r>
            <a:r>
              <a:rPr lang="ru-RU" sz="14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кислота, желатин, аминосоединения</a:t>
            </a:r>
            <a:endParaRPr lang="ru-RU" sz="1400" dirty="0">
              <a:solidFill>
                <a:srgbClr val="006666"/>
              </a:solidFill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5111310" y="2564675"/>
            <a:ext cx="13102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добавляется:</a:t>
            </a:r>
            <a:endParaRPr lang="ru-RU" sz="1400" dirty="0">
              <a:solidFill>
                <a:srgbClr val="006666"/>
              </a:solidFill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5119611" y="3413390"/>
            <a:ext cx="12936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исключается</a:t>
            </a:r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6749417" y="3250584"/>
            <a:ext cx="2975451" cy="810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200"/>
              </a:spcBef>
            </a:pPr>
            <a:r>
              <a:rPr lang="ru-RU" sz="14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бананы свежие и </a:t>
            </a:r>
            <a:r>
              <a:rPr lang="ru-RU" sz="14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сушенные,</a:t>
            </a:r>
            <a:endParaRPr lang="ru-RU" sz="1400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ts val="200"/>
              </a:spcBef>
            </a:pPr>
            <a:r>
              <a:rPr lang="ru-RU" sz="14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вермуты и </a:t>
            </a:r>
            <a:r>
              <a:rPr lang="ru-RU" sz="1400" dirty="0" err="1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сброженные</a:t>
            </a:r>
            <a:r>
              <a:rPr lang="ru-RU" sz="14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напитки, </a:t>
            </a:r>
            <a:r>
              <a:rPr lang="ru-RU" sz="14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табачное сырье, сигареты, сигары и прочий табак</a:t>
            </a:r>
          </a:p>
        </p:txBody>
      </p:sp>
      <p:sp>
        <p:nvSpPr>
          <p:cNvPr id="79" name="Стрелка вправо 78"/>
          <p:cNvSpPr/>
          <p:nvPr/>
        </p:nvSpPr>
        <p:spPr>
          <a:xfrm>
            <a:off x="6378203" y="2553722"/>
            <a:ext cx="143902" cy="363232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трелка вправо 79"/>
          <p:cNvSpPr/>
          <p:nvPr/>
        </p:nvSpPr>
        <p:spPr>
          <a:xfrm>
            <a:off x="6381881" y="3399248"/>
            <a:ext cx="143902" cy="363232"/>
          </a:xfrm>
          <a:prstGeom prst="rightArrow">
            <a:avLst>
              <a:gd name="adj1" fmla="val 50000"/>
              <a:gd name="adj2" fmla="val 100000"/>
            </a:avLst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Прямоугольник 84"/>
          <p:cNvSpPr/>
          <p:nvPr/>
        </p:nvSpPr>
        <p:spPr>
          <a:xfrm>
            <a:off x="1115544" y="1576949"/>
            <a:ext cx="8102144" cy="36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беспечит выход масло-жировой и прочей продукции из перечня на новые рынки, в том числе страны Азиатско-Тихоокеанского региона.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 flipV="1">
            <a:off x="280528" y="2092589"/>
            <a:ext cx="1757822" cy="2458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0" name="Picture 6" descr="Похожее изображени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04" y="1134150"/>
            <a:ext cx="385635" cy="385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1" name="Прямая соединительная линия 90"/>
          <p:cNvCxnSpPr/>
          <p:nvPr/>
        </p:nvCxnSpPr>
        <p:spPr>
          <a:xfrm>
            <a:off x="1077478" y="1583592"/>
            <a:ext cx="0" cy="288708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1125697" y="1588309"/>
            <a:ext cx="0" cy="288708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/>
          <p:nvPr/>
        </p:nvCxnSpPr>
        <p:spPr>
          <a:xfrm>
            <a:off x="1157519" y="1590659"/>
            <a:ext cx="0" cy="288708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Прямоугольник 129"/>
          <p:cNvSpPr/>
          <p:nvPr/>
        </p:nvSpPr>
        <p:spPr>
          <a:xfrm>
            <a:off x="5189260" y="2064559"/>
            <a:ext cx="1107557" cy="260459"/>
          </a:xfrm>
          <a:prstGeom prst="rect">
            <a:avLst/>
          </a:prstGeom>
          <a:noFill/>
          <a:ln w="9528">
            <a:solidFill>
              <a:srgbClr val="385D8A"/>
            </a:solidFill>
            <a:custDash>
              <a:ds d="100000" sp="100000"/>
            </a:custDash>
          </a:ln>
        </p:spPr>
        <p:txBody>
          <a:bodyPr vert="horz" wrap="square" lIns="91440" tIns="45720" rIns="91440" bIns="45720" anchor="ctr" anchorCtr="1" compatLnSpc="1"/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Прямоугольник 119"/>
          <p:cNvSpPr/>
          <p:nvPr/>
        </p:nvSpPr>
        <p:spPr>
          <a:xfrm>
            <a:off x="1024698" y="878852"/>
            <a:ext cx="8508540" cy="883431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lnSpc>
                <a:spcPct val="85000"/>
              </a:lnSpc>
              <a:spcBef>
                <a:spcPts val="4200"/>
              </a:spcBef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 номенклатуры субсидируемой продукции</a:t>
            </a:r>
          </a:p>
        </p:txBody>
      </p:sp>
      <p:sp>
        <p:nvSpPr>
          <p:cNvPr id="122" name="Прямоугольник 121"/>
          <p:cNvSpPr/>
          <p:nvPr/>
        </p:nvSpPr>
        <p:spPr>
          <a:xfrm>
            <a:off x="296370" y="2021376"/>
            <a:ext cx="1706749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екущая редакция</a:t>
            </a:r>
            <a:endParaRPr lang="ru-RU" sz="1400" dirty="0"/>
          </a:p>
        </p:txBody>
      </p:sp>
      <p:sp>
        <p:nvSpPr>
          <p:cNvPr id="123" name="Прямоугольник 129"/>
          <p:cNvSpPr/>
          <p:nvPr/>
        </p:nvSpPr>
        <p:spPr>
          <a:xfrm>
            <a:off x="268432" y="2054423"/>
            <a:ext cx="1769918" cy="260459"/>
          </a:xfrm>
          <a:prstGeom prst="rect">
            <a:avLst/>
          </a:prstGeom>
          <a:noFill/>
          <a:ln w="9528">
            <a:solidFill>
              <a:srgbClr val="385D8A"/>
            </a:solidFill>
            <a:custDash>
              <a:ds d="100000" sp="100000"/>
            </a:custDash>
          </a:ln>
        </p:spPr>
        <p:txBody>
          <a:bodyPr vert="horz" wrap="square" lIns="91440" tIns="45720" rIns="91440" bIns="45720" anchor="ctr" anchorCtr="1" compatLnSpc="1"/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4" name="Рисунок 1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507" y="4122253"/>
            <a:ext cx="404357" cy="5689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764083" y="4106605"/>
            <a:ext cx="86672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Новой редакцией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предусматривается дополнительная мера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гос. поддержки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вывозе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пшеницы, ячменя и кукурузы с территории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Дальневосточного федерального округа. </a:t>
            </a:r>
            <a:endParaRPr lang="ru-RU" sz="1400" b="1" dirty="0"/>
          </a:p>
        </p:txBody>
      </p:sp>
      <p:pic>
        <p:nvPicPr>
          <p:cNvPr id="150" name="Рисунок 14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55" y="5481763"/>
            <a:ext cx="579013" cy="579013"/>
          </a:xfrm>
          <a:prstGeom prst="rect">
            <a:avLst/>
          </a:prstGeom>
        </p:spPr>
      </p:pic>
      <p:sp>
        <p:nvSpPr>
          <p:cNvPr id="151" name="Прямоугольник 150"/>
          <p:cNvSpPr/>
          <p:nvPr/>
        </p:nvSpPr>
        <p:spPr>
          <a:xfrm>
            <a:off x="470058" y="6048493"/>
            <a:ext cx="157581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ж/д транспорт</a:t>
            </a:r>
            <a:endParaRPr lang="ru-RU" sz="1400" dirty="0"/>
          </a:p>
        </p:txBody>
      </p:sp>
      <p:sp>
        <p:nvSpPr>
          <p:cNvPr id="152" name="Прямоугольник 151"/>
          <p:cNvSpPr/>
          <p:nvPr/>
        </p:nvSpPr>
        <p:spPr>
          <a:xfrm>
            <a:off x="2903952" y="6048010"/>
            <a:ext cx="4587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ж/д</a:t>
            </a:r>
          </a:p>
        </p:txBody>
      </p:sp>
      <p:sp>
        <p:nvSpPr>
          <p:cNvPr id="153" name="Прямоугольник 152"/>
          <p:cNvSpPr/>
          <p:nvPr/>
        </p:nvSpPr>
        <p:spPr>
          <a:xfrm>
            <a:off x="3584176" y="6044090"/>
            <a:ext cx="5554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авто</a:t>
            </a:r>
          </a:p>
        </p:txBody>
      </p:sp>
      <p:sp>
        <p:nvSpPr>
          <p:cNvPr id="154" name="Крест 153"/>
          <p:cNvSpPr/>
          <p:nvPr/>
        </p:nvSpPr>
        <p:spPr>
          <a:xfrm>
            <a:off x="3340036" y="6081581"/>
            <a:ext cx="271619" cy="287248"/>
          </a:xfrm>
          <a:prstGeom prst="plus">
            <a:avLst>
              <a:gd name="adj" fmla="val 36112"/>
            </a:avLst>
          </a:prstGeom>
          <a:solidFill>
            <a:srgbClr val="BDD7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5" name="Прямоугольник 154"/>
          <p:cNvSpPr/>
          <p:nvPr/>
        </p:nvSpPr>
        <p:spPr>
          <a:xfrm>
            <a:off x="183739" y="5350759"/>
            <a:ext cx="4673607" cy="1072574"/>
          </a:xfrm>
          <a:prstGeom prst="rect">
            <a:avLst/>
          </a:prstGeom>
          <a:noFill/>
          <a:ln w="19050">
            <a:solidFill>
              <a:srgbClr val="4171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6" name="Прямоугольник 155"/>
          <p:cNvSpPr/>
          <p:nvPr/>
        </p:nvSpPr>
        <p:spPr>
          <a:xfrm flipV="1">
            <a:off x="238424" y="4648675"/>
            <a:ext cx="1091626" cy="2218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7" name="Прямоугольник 156"/>
          <p:cNvSpPr/>
          <p:nvPr/>
        </p:nvSpPr>
        <p:spPr>
          <a:xfrm>
            <a:off x="884246" y="4555667"/>
            <a:ext cx="7190217" cy="645751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lnSpc>
                <a:spcPct val="85000"/>
              </a:lnSpc>
              <a:spcBef>
                <a:spcPts val="4200"/>
              </a:spcBef>
            </a:pPr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Распространение действия субсидии на другие виды транспорта</a:t>
            </a:r>
            <a:endParaRPr lang="ru-RU" sz="16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Прямоугольник 157"/>
          <p:cNvSpPr/>
          <p:nvPr/>
        </p:nvSpPr>
        <p:spPr>
          <a:xfrm>
            <a:off x="5051261" y="5350759"/>
            <a:ext cx="4673607" cy="1072574"/>
          </a:xfrm>
          <a:prstGeom prst="rect">
            <a:avLst/>
          </a:prstGeom>
          <a:noFill/>
          <a:ln w="19050">
            <a:solidFill>
              <a:srgbClr val="4171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9" name="Прямоугольник 158"/>
          <p:cNvSpPr/>
          <p:nvPr/>
        </p:nvSpPr>
        <p:spPr>
          <a:xfrm>
            <a:off x="5148956" y="5180187"/>
            <a:ext cx="1372902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добавляется</a:t>
            </a:r>
          </a:p>
        </p:txBody>
      </p:sp>
      <p:pic>
        <p:nvPicPr>
          <p:cNvPr id="160" name="Рисунок 159"/>
          <p:cNvPicPr>
            <a:picLocks noChangeAspect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577" y="5449837"/>
            <a:ext cx="598173" cy="598173"/>
          </a:xfrm>
          <a:prstGeom prst="rect">
            <a:avLst/>
          </a:prstGeom>
        </p:spPr>
      </p:pic>
      <p:pic>
        <p:nvPicPr>
          <p:cNvPr id="161" name="Рисунок 160"/>
          <p:cNvPicPr>
            <a:picLocks noChangeAspect="1"/>
          </p:cNvPicPr>
          <p:nvPr/>
        </p:nvPicPr>
        <p:blipFill>
          <a:blip r:embed="rId9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737" y="5393018"/>
            <a:ext cx="601663" cy="601663"/>
          </a:xfrm>
          <a:prstGeom prst="rect">
            <a:avLst/>
          </a:prstGeom>
        </p:spPr>
      </p:pic>
      <p:sp>
        <p:nvSpPr>
          <p:cNvPr id="162" name="Прямоугольник 161"/>
          <p:cNvSpPr/>
          <p:nvPr/>
        </p:nvSpPr>
        <p:spPr>
          <a:xfrm>
            <a:off x="5298984" y="5911937"/>
            <a:ext cx="555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авто</a:t>
            </a:r>
          </a:p>
        </p:txBody>
      </p:sp>
      <p:sp>
        <p:nvSpPr>
          <p:cNvPr id="163" name="Прямоугольник 162"/>
          <p:cNvSpPr/>
          <p:nvPr/>
        </p:nvSpPr>
        <p:spPr>
          <a:xfrm>
            <a:off x="6420093" y="5883472"/>
            <a:ext cx="15862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одный 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(под флагом РФ)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Прямоугольник 163"/>
          <p:cNvSpPr/>
          <p:nvPr/>
        </p:nvSpPr>
        <p:spPr>
          <a:xfrm>
            <a:off x="7972695" y="5991193"/>
            <a:ext cx="18929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мультимодальные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6" name="Picture 6" descr="Похожее изображени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25" y="4775279"/>
            <a:ext cx="385635" cy="385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7" name="Прямоугольник 166"/>
          <p:cNvSpPr/>
          <p:nvPr/>
        </p:nvSpPr>
        <p:spPr>
          <a:xfrm>
            <a:off x="991085" y="5038234"/>
            <a:ext cx="8102144" cy="22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озволит расширить возможности при осуществлении логистических операций.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9" name="Рисунок 16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265" y="5502837"/>
            <a:ext cx="598173" cy="598173"/>
          </a:xfrm>
          <a:prstGeom prst="rect">
            <a:avLst/>
          </a:prstGeom>
        </p:spPr>
      </p:pic>
      <p:pic>
        <p:nvPicPr>
          <p:cNvPr id="170" name="Рисунок 16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445" y="5492486"/>
            <a:ext cx="579013" cy="579013"/>
          </a:xfrm>
          <a:prstGeom prst="rect">
            <a:avLst/>
          </a:prstGeom>
        </p:spPr>
      </p:pic>
      <p:cxnSp>
        <p:nvCxnSpPr>
          <p:cNvPr id="171" name="Прямая соединительная линия 170"/>
          <p:cNvCxnSpPr/>
          <p:nvPr/>
        </p:nvCxnSpPr>
        <p:spPr>
          <a:xfrm>
            <a:off x="977951" y="4982658"/>
            <a:ext cx="0" cy="288708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Прямая соединительная линия 171"/>
          <p:cNvCxnSpPr/>
          <p:nvPr/>
        </p:nvCxnSpPr>
        <p:spPr>
          <a:xfrm>
            <a:off x="1019820" y="4947315"/>
            <a:ext cx="0" cy="288708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единительная линия 172"/>
          <p:cNvCxnSpPr/>
          <p:nvPr/>
        </p:nvCxnSpPr>
        <p:spPr>
          <a:xfrm>
            <a:off x="1051642" y="4932573"/>
            <a:ext cx="0" cy="288708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Прямоугольник 129"/>
          <p:cNvSpPr/>
          <p:nvPr/>
        </p:nvSpPr>
        <p:spPr>
          <a:xfrm>
            <a:off x="5148956" y="5213656"/>
            <a:ext cx="1372902" cy="236182"/>
          </a:xfrm>
          <a:prstGeom prst="rect">
            <a:avLst/>
          </a:prstGeom>
          <a:noFill/>
          <a:ln w="9528">
            <a:solidFill>
              <a:srgbClr val="385D8A"/>
            </a:solidFill>
            <a:custDash>
              <a:ds d="100000" sp="100000"/>
            </a:custDash>
          </a:ln>
        </p:spPr>
        <p:txBody>
          <a:bodyPr vert="horz" wrap="square" lIns="91440" tIns="45720" rIns="91440" bIns="45720" anchor="ctr" anchorCtr="1" compatLnSpc="1"/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Прямоугольник 175"/>
          <p:cNvSpPr/>
          <p:nvPr/>
        </p:nvSpPr>
        <p:spPr>
          <a:xfrm>
            <a:off x="275955" y="5196464"/>
            <a:ext cx="1706749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екущая редакция</a:t>
            </a:r>
            <a:endParaRPr lang="ru-RU" sz="1400" dirty="0"/>
          </a:p>
        </p:txBody>
      </p:sp>
      <p:sp>
        <p:nvSpPr>
          <p:cNvPr id="177" name="Прямоугольник 129"/>
          <p:cNvSpPr/>
          <p:nvPr/>
        </p:nvSpPr>
        <p:spPr>
          <a:xfrm>
            <a:off x="264785" y="5237837"/>
            <a:ext cx="1717919" cy="235188"/>
          </a:xfrm>
          <a:prstGeom prst="rect">
            <a:avLst/>
          </a:prstGeom>
          <a:noFill/>
          <a:ln w="9528">
            <a:solidFill>
              <a:srgbClr val="385D8A"/>
            </a:solidFill>
            <a:custDash>
              <a:ds d="100000" sp="100000"/>
            </a:custDash>
          </a:ln>
        </p:spPr>
        <p:txBody>
          <a:bodyPr vert="horz" wrap="square" lIns="91440" tIns="45720" rIns="91440" bIns="45720" anchor="ctr" anchorCtr="1" compatLnSpc="1"/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2" name="Рисунок 61"/>
          <p:cNvPicPr>
            <a:picLocks noChangeAspect="1"/>
          </p:cNvPicPr>
          <p:nvPr/>
        </p:nvPicPr>
        <p:blipFill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528" y="5573850"/>
            <a:ext cx="344464" cy="344464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167" y="5362417"/>
            <a:ext cx="326172" cy="326172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>
          <a:blip r:embed="rId11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854" y="5629820"/>
            <a:ext cx="324649" cy="324649"/>
          </a:xfrm>
          <a:prstGeom prst="rect">
            <a:avLst/>
          </a:prstGeom>
        </p:spPr>
      </p:pic>
      <p:sp>
        <p:nvSpPr>
          <p:cNvPr id="4" name="Круговая стрелка 3"/>
          <p:cNvSpPr/>
          <p:nvPr/>
        </p:nvSpPr>
        <p:spPr>
          <a:xfrm rot="2961731">
            <a:off x="8797187" y="5359726"/>
            <a:ext cx="432256" cy="412185"/>
          </a:xfrm>
          <a:prstGeom prst="circularArrow">
            <a:avLst>
              <a:gd name="adj1" fmla="val 0"/>
              <a:gd name="adj2" fmla="val 1142319"/>
              <a:gd name="adj3" fmla="val 20048573"/>
              <a:gd name="adj4" fmla="val 11180577"/>
              <a:gd name="adj5" fmla="val 12142"/>
            </a:avLst>
          </a:prstGeom>
          <a:ln>
            <a:solidFill>
              <a:srgbClr val="2384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1" name="Круговая стрелка 80"/>
          <p:cNvSpPr/>
          <p:nvPr/>
        </p:nvSpPr>
        <p:spPr>
          <a:xfrm rot="10996933">
            <a:off x="8514820" y="5713893"/>
            <a:ext cx="432256" cy="412185"/>
          </a:xfrm>
          <a:prstGeom prst="circularArrow">
            <a:avLst>
              <a:gd name="adj1" fmla="val 0"/>
              <a:gd name="adj2" fmla="val 1142319"/>
              <a:gd name="adj3" fmla="val 20048573"/>
              <a:gd name="adj4" fmla="val 11180577"/>
              <a:gd name="adj5" fmla="val 12142"/>
            </a:avLst>
          </a:prstGeom>
          <a:ln>
            <a:solidFill>
              <a:srgbClr val="2384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2" name="Круговая стрелка 81"/>
          <p:cNvSpPr/>
          <p:nvPr/>
        </p:nvSpPr>
        <p:spPr>
          <a:xfrm rot="19527583">
            <a:off x="8172742" y="5375974"/>
            <a:ext cx="432256" cy="412185"/>
          </a:xfrm>
          <a:prstGeom prst="circularArrow">
            <a:avLst>
              <a:gd name="adj1" fmla="val 0"/>
              <a:gd name="adj2" fmla="val 1142319"/>
              <a:gd name="adj3" fmla="val 20048573"/>
              <a:gd name="adj4" fmla="val 11180577"/>
              <a:gd name="adj5" fmla="val 12142"/>
            </a:avLst>
          </a:prstGeom>
          <a:ln>
            <a:solidFill>
              <a:srgbClr val="2384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9" name="Овал 68"/>
          <p:cNvSpPr/>
          <p:nvPr/>
        </p:nvSpPr>
        <p:spPr>
          <a:xfrm>
            <a:off x="2158217" y="2246365"/>
            <a:ext cx="131675" cy="117731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2165335" y="2714963"/>
            <a:ext cx="142029" cy="13933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вал 85"/>
          <p:cNvSpPr/>
          <p:nvPr/>
        </p:nvSpPr>
        <p:spPr>
          <a:xfrm>
            <a:off x="2158217" y="3161261"/>
            <a:ext cx="147722" cy="14454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/>
          <p:cNvSpPr/>
          <p:nvPr/>
        </p:nvSpPr>
        <p:spPr>
          <a:xfrm>
            <a:off x="2163907" y="3568121"/>
            <a:ext cx="142029" cy="13933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2165335" y="3372988"/>
            <a:ext cx="140601" cy="126593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Овал 91"/>
          <p:cNvSpPr/>
          <p:nvPr/>
        </p:nvSpPr>
        <p:spPr>
          <a:xfrm>
            <a:off x="6577379" y="2298942"/>
            <a:ext cx="142029" cy="13933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Овал 92"/>
          <p:cNvSpPr/>
          <p:nvPr/>
        </p:nvSpPr>
        <p:spPr>
          <a:xfrm>
            <a:off x="6577379" y="2486938"/>
            <a:ext cx="142029" cy="13933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Овал 93"/>
          <p:cNvSpPr/>
          <p:nvPr/>
        </p:nvSpPr>
        <p:spPr>
          <a:xfrm>
            <a:off x="6577858" y="2845330"/>
            <a:ext cx="142029" cy="13933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Овал 95"/>
          <p:cNvSpPr/>
          <p:nvPr/>
        </p:nvSpPr>
        <p:spPr>
          <a:xfrm>
            <a:off x="6577700" y="3298899"/>
            <a:ext cx="142029" cy="13933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Овал 96"/>
          <p:cNvSpPr/>
          <p:nvPr/>
        </p:nvSpPr>
        <p:spPr>
          <a:xfrm>
            <a:off x="6577379" y="3486177"/>
            <a:ext cx="142029" cy="13933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Овал 97"/>
          <p:cNvSpPr/>
          <p:nvPr/>
        </p:nvSpPr>
        <p:spPr>
          <a:xfrm>
            <a:off x="6577379" y="3659885"/>
            <a:ext cx="142029" cy="13933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1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690" y="856555"/>
            <a:ext cx="8790981" cy="5072708"/>
          </a:xfrm>
          <a:prstGeom prst="rect">
            <a:avLst/>
          </a:prstGeom>
        </p:spPr>
      </p:pic>
      <p:sp>
        <p:nvSpPr>
          <p:cNvPr id="14" name="AutoShape 3"/>
          <p:cNvSpPr>
            <a:spLocks noChangeArrowheads="1"/>
          </p:cNvSpPr>
          <p:nvPr/>
        </p:nvSpPr>
        <p:spPr bwMode="auto">
          <a:xfrm>
            <a:off x="184557" y="139450"/>
            <a:ext cx="9546671" cy="576000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 w="9525">
            <a:solidFill>
              <a:schemeClr val="accent1">
                <a:lumMod val="50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ОТМЕНА ОГРАНИЧЕНИЙ ПО ГЕОГРАФИИ ПЕРЕВОЗОК С 2019 ГОДА</a:t>
            </a:r>
            <a:endParaRPr lang="ru-RU" sz="1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389238" y="6523933"/>
            <a:ext cx="91440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dirty="0">
                <a:solidFill>
                  <a:srgbClr val="C0504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РОССИЙСКОЙ ФЕДЕРАЦИИ</a:t>
            </a:r>
          </a:p>
        </p:txBody>
      </p:sp>
      <p:pic>
        <p:nvPicPr>
          <p:cNvPr id="26" name="Picture 16" descr="http://im4-tub-ru.yandex.net/i?id=218735633-64-72&amp;n=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1" y="6512916"/>
            <a:ext cx="441142" cy="320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Овал 39"/>
          <p:cNvSpPr/>
          <p:nvPr/>
        </p:nvSpPr>
        <p:spPr bwMode="auto">
          <a:xfrm>
            <a:off x="9420814" y="6523119"/>
            <a:ext cx="375021" cy="277813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28575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fld id="{1177CC7A-3485-4FB4-A2B3-DC09C0079367}" type="slidenum">
              <a:rPr lang="ru-RU" sz="11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ru-RU" sz="11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290868" y="6048810"/>
            <a:ext cx="180000" cy="180000"/>
          </a:xfrm>
          <a:prstGeom prst="rect">
            <a:avLst/>
          </a:prstGeom>
          <a:solidFill>
            <a:srgbClr val="8DB4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1" name="Прямоугольник 180"/>
          <p:cNvSpPr/>
          <p:nvPr/>
        </p:nvSpPr>
        <p:spPr>
          <a:xfrm>
            <a:off x="2248981" y="707491"/>
            <a:ext cx="32953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1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субъекта РФ (2018 г.)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2" name="Прямоугольник 181"/>
          <p:cNvSpPr/>
          <p:nvPr/>
        </p:nvSpPr>
        <p:spPr>
          <a:xfrm>
            <a:off x="5070226" y="707491"/>
            <a:ext cx="36430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</a:t>
            </a: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субъектов РФ (новая редакция 1104)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4633753" y="792662"/>
            <a:ext cx="369798" cy="186708"/>
          </a:xfrm>
          <a:prstGeom prst="rightArrow">
            <a:avLst/>
          </a:prstGeom>
          <a:solidFill>
            <a:schemeClr val="tx2">
              <a:lumMod val="50000"/>
            </a:schemeClr>
          </a:solidFill>
          <a:ln>
            <a:solidFill>
              <a:srgbClr val="9537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184557" y="6498948"/>
            <a:ext cx="9547200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283161" y="5727128"/>
            <a:ext cx="180000" cy="180000"/>
          </a:xfrm>
          <a:prstGeom prst="rect">
            <a:avLst/>
          </a:prstGeom>
          <a:solidFill>
            <a:srgbClr val="C3D8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186419" y="5328061"/>
            <a:ext cx="3073277" cy="380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>
              <a:lnSpc>
                <a:spcPct val="85000"/>
              </a:lnSpc>
            </a:pP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Субъекты РФ, в которых </a:t>
            </a:r>
            <a:r>
              <a:rPr lang="ru-RU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оказывается </a:t>
            </a:r>
            <a:endParaRPr lang="ru-RU" sz="11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ctr">
              <a:lnSpc>
                <a:spcPct val="85000"/>
              </a:lnSpc>
            </a:pP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господдержка предприятий-экспортеров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463161" y="5719160"/>
            <a:ext cx="1182953" cy="2562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>
              <a:lnSpc>
                <a:spcPct val="85000"/>
              </a:lnSpc>
            </a:pP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2017-2018 год</a:t>
            </a:r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45609" y="5940191"/>
            <a:ext cx="2219775" cy="4062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>
              <a:lnSpc>
                <a:spcPct val="85000"/>
              </a:lnSpc>
            </a:pP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ополнительное включение </a:t>
            </a:r>
          </a:p>
          <a:p>
            <a:pPr fontAlgn="ctr">
              <a:lnSpc>
                <a:spcPct val="85000"/>
              </a:lnSpc>
            </a:pP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новых субъектов с 2019 г.</a:t>
            </a:r>
          </a:p>
        </p:txBody>
      </p:sp>
      <p:sp>
        <p:nvSpPr>
          <p:cNvPr id="68" name="Прямоугольник 67"/>
          <p:cNvSpPr/>
          <p:nvPr/>
        </p:nvSpPr>
        <p:spPr>
          <a:xfrm>
            <a:off x="8171876" y="5937589"/>
            <a:ext cx="87865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Япония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782" y="5785171"/>
            <a:ext cx="180000" cy="18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0" name="Picture 6" descr="Картинки по запросу frontier icon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6325" y="5415360"/>
            <a:ext cx="431912" cy="4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Прямоугольник 70"/>
          <p:cNvSpPr/>
          <p:nvPr/>
        </p:nvSpPr>
        <p:spPr>
          <a:xfrm>
            <a:off x="6415257" y="5662215"/>
            <a:ext cx="111533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Китай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2" name="Рисунок 7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158" y="5466889"/>
            <a:ext cx="180000" cy="180000"/>
          </a:xfrm>
          <a:prstGeom prst="rect">
            <a:avLst/>
          </a:prstGeom>
        </p:spPr>
      </p:pic>
      <p:pic>
        <p:nvPicPr>
          <p:cNvPr id="73" name="Picture 6" descr="Картинки по запросу frontier icon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069" y="5011085"/>
            <a:ext cx="431912" cy="4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Прямоугольник 73"/>
          <p:cNvSpPr/>
          <p:nvPr/>
        </p:nvSpPr>
        <p:spPr>
          <a:xfrm>
            <a:off x="5288349" y="5632833"/>
            <a:ext cx="111533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Монголия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5" name="Рисунок 7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75" y="5491878"/>
            <a:ext cx="180000" cy="180000"/>
          </a:xfrm>
          <a:prstGeom prst="rect">
            <a:avLst/>
          </a:prstGeom>
        </p:spPr>
      </p:pic>
      <p:pic>
        <p:nvPicPr>
          <p:cNvPr id="76" name="Picture 6" descr="Картинки по запросу frontier icon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6018" y="5052876"/>
            <a:ext cx="431912" cy="4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Прямоугольник 76"/>
          <p:cNvSpPr/>
          <p:nvPr/>
        </p:nvSpPr>
        <p:spPr>
          <a:xfrm>
            <a:off x="2792668" y="4776415"/>
            <a:ext cx="157856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Таджикистан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2802618" y="4555176"/>
            <a:ext cx="157856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Узбекистан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9" name="Рисунок 7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158" y="4814942"/>
            <a:ext cx="180000" cy="180000"/>
          </a:xfrm>
          <a:prstGeom prst="rect">
            <a:avLst/>
          </a:prstGeom>
        </p:spPr>
      </p:pic>
      <p:pic>
        <p:nvPicPr>
          <p:cNvPr id="80" name="Рисунок 7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853" y="4590907"/>
            <a:ext cx="180000" cy="180000"/>
          </a:xfrm>
          <a:prstGeom prst="rect">
            <a:avLst/>
          </a:prstGeom>
        </p:spPr>
      </p:pic>
      <p:sp>
        <p:nvSpPr>
          <p:cNvPr id="81" name="Прямоугольник 80"/>
          <p:cNvSpPr/>
          <p:nvPr/>
        </p:nvSpPr>
        <p:spPr>
          <a:xfrm>
            <a:off x="2802618" y="4326098"/>
            <a:ext cx="157856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Казахстан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2" name="Рисунок 8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559" y="4348588"/>
            <a:ext cx="180000" cy="180000"/>
          </a:xfrm>
          <a:prstGeom prst="rect">
            <a:avLst/>
          </a:prstGeom>
        </p:spPr>
      </p:pic>
      <p:pic>
        <p:nvPicPr>
          <p:cNvPr id="83" name="Picture 6" descr="Картинки по запросу frontier icon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028" y="3865324"/>
            <a:ext cx="431912" cy="4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6" descr="Картинки по запросу frontier icon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637" y="3930348"/>
            <a:ext cx="431912" cy="4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7" name="Прямоугольник 86"/>
          <p:cNvSpPr/>
          <p:nvPr/>
        </p:nvSpPr>
        <p:spPr>
          <a:xfrm>
            <a:off x="1358004" y="4123348"/>
            <a:ext cx="157856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Азербайджан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8" name="Рисунок 8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006" y="4158777"/>
            <a:ext cx="180000" cy="180000"/>
          </a:xfrm>
          <a:prstGeom prst="rect">
            <a:avLst/>
          </a:prstGeom>
        </p:spPr>
      </p:pic>
      <p:sp>
        <p:nvSpPr>
          <p:cNvPr id="89" name="Прямоугольник 88"/>
          <p:cNvSpPr/>
          <p:nvPr/>
        </p:nvSpPr>
        <p:spPr>
          <a:xfrm>
            <a:off x="378661" y="4274556"/>
            <a:ext cx="157856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Турция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386071" y="4504227"/>
            <a:ext cx="157856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Израиль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1" name="Рисунок 9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53" y="4317235"/>
            <a:ext cx="180000" cy="180000"/>
          </a:xfrm>
          <a:prstGeom prst="rect">
            <a:avLst/>
          </a:prstGeom>
        </p:spPr>
      </p:pic>
      <p:pic>
        <p:nvPicPr>
          <p:cNvPr id="95" name="Рисунок 9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40" y="4540585"/>
            <a:ext cx="180000" cy="180000"/>
          </a:xfrm>
          <a:prstGeom prst="rect">
            <a:avLst/>
          </a:prstGeom>
        </p:spPr>
      </p:pic>
      <p:sp>
        <p:nvSpPr>
          <p:cNvPr id="96" name="Прямоугольник 95"/>
          <p:cNvSpPr/>
          <p:nvPr/>
        </p:nvSpPr>
        <p:spPr>
          <a:xfrm>
            <a:off x="376120" y="4733332"/>
            <a:ext cx="157856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Саудовская Аравия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7" name="Рисунок 9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47" y="4770990"/>
            <a:ext cx="180000" cy="180000"/>
          </a:xfrm>
          <a:prstGeom prst="rect">
            <a:avLst/>
          </a:prstGeom>
        </p:spPr>
      </p:pic>
      <p:pic>
        <p:nvPicPr>
          <p:cNvPr id="98" name="Picture 6" descr="Картинки по запросу frontier icon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81" y="3047293"/>
            <a:ext cx="431912" cy="4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6" descr="Картинки по запросу frontier icon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886" y="2844130"/>
            <a:ext cx="431912" cy="4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6" descr="Картинки по запросу frontier icon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001" y="1887492"/>
            <a:ext cx="431912" cy="4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6" descr="Картинки по запросу frontier icon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336" y="1466052"/>
            <a:ext cx="431912" cy="4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Прямоугольник 101"/>
          <p:cNvSpPr/>
          <p:nvPr/>
        </p:nvSpPr>
        <p:spPr>
          <a:xfrm>
            <a:off x="346686" y="1037794"/>
            <a:ext cx="157856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Латвия</a:t>
            </a:r>
            <a:endParaRPr lang="ru-RU" sz="11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337692" y="1256977"/>
            <a:ext cx="157856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Литва</a:t>
            </a:r>
            <a:endParaRPr lang="ru-RU" sz="11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4" name="Рисунок 10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80" y="1070399"/>
            <a:ext cx="180000" cy="180000"/>
          </a:xfrm>
          <a:prstGeom prst="rect">
            <a:avLst/>
          </a:prstGeom>
        </p:spPr>
      </p:pic>
      <p:pic>
        <p:nvPicPr>
          <p:cNvPr id="105" name="Рисунок 10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03" y="1299327"/>
            <a:ext cx="180000" cy="180000"/>
          </a:xfrm>
          <a:prstGeom prst="rect">
            <a:avLst/>
          </a:prstGeom>
        </p:spPr>
      </p:pic>
      <p:sp>
        <p:nvSpPr>
          <p:cNvPr id="106" name="Прямоугольник 105"/>
          <p:cNvSpPr/>
          <p:nvPr/>
        </p:nvSpPr>
        <p:spPr>
          <a:xfrm>
            <a:off x="361541" y="1928214"/>
            <a:ext cx="157856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Швейцария</a:t>
            </a:r>
            <a:endParaRPr lang="ru-RU" sz="11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7" name="Прямоугольник 106"/>
          <p:cNvSpPr/>
          <p:nvPr/>
        </p:nvSpPr>
        <p:spPr>
          <a:xfrm>
            <a:off x="341930" y="1481113"/>
            <a:ext cx="157856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Германия</a:t>
            </a:r>
            <a:endParaRPr lang="ru-RU" sz="11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354216" y="2336816"/>
            <a:ext cx="84988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Беларусь</a:t>
            </a:r>
            <a:endParaRPr lang="ru-RU" sz="11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9" name="Прямоугольник 108"/>
          <p:cNvSpPr/>
          <p:nvPr/>
        </p:nvSpPr>
        <p:spPr>
          <a:xfrm>
            <a:off x="354216" y="1702324"/>
            <a:ext cx="157856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Чехия</a:t>
            </a:r>
            <a:endParaRPr lang="ru-RU" sz="11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10" name="Рисунок 10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03" y="1524780"/>
            <a:ext cx="180000" cy="180000"/>
          </a:xfrm>
          <a:prstGeom prst="rect">
            <a:avLst/>
          </a:prstGeom>
        </p:spPr>
      </p:pic>
      <p:pic>
        <p:nvPicPr>
          <p:cNvPr id="111" name="Рисунок 11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802" y="1748361"/>
            <a:ext cx="180000" cy="180000"/>
          </a:xfrm>
          <a:prstGeom prst="rect">
            <a:avLst/>
          </a:prstGeom>
        </p:spPr>
      </p:pic>
      <p:pic>
        <p:nvPicPr>
          <p:cNvPr id="112" name="Рисунок 11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03" y="1972580"/>
            <a:ext cx="180000" cy="180000"/>
          </a:xfrm>
          <a:prstGeom prst="rect">
            <a:avLst/>
          </a:prstGeom>
        </p:spPr>
      </p:pic>
      <p:pic>
        <p:nvPicPr>
          <p:cNvPr id="113" name="Рисунок 112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71" y="2365068"/>
            <a:ext cx="180000" cy="180000"/>
          </a:xfrm>
          <a:prstGeom prst="rect">
            <a:avLst/>
          </a:prstGeom>
        </p:spPr>
      </p:pic>
      <p:sp>
        <p:nvSpPr>
          <p:cNvPr id="114" name="Прямоугольник 129"/>
          <p:cNvSpPr/>
          <p:nvPr/>
        </p:nvSpPr>
        <p:spPr>
          <a:xfrm>
            <a:off x="184557" y="5295689"/>
            <a:ext cx="3036454" cy="1051044"/>
          </a:xfrm>
          <a:prstGeom prst="rect">
            <a:avLst/>
          </a:prstGeom>
          <a:noFill/>
          <a:ln w="12700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algn="ctr"/>
            <a:r>
              <a:rPr lang="en-US" sz="1200" kern="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endParaRPr lang="ru-RU" sz="1200" kern="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5" name="Рисунок 13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531" y="6202441"/>
            <a:ext cx="204695" cy="204695"/>
          </a:xfrm>
          <a:prstGeom prst="rect">
            <a:avLst/>
          </a:prstGeom>
        </p:spPr>
      </p:pic>
      <p:sp>
        <p:nvSpPr>
          <p:cNvPr id="136" name="Прямоугольник 135"/>
          <p:cNvSpPr/>
          <p:nvPr/>
        </p:nvSpPr>
        <p:spPr>
          <a:xfrm>
            <a:off x="3626876" y="6201054"/>
            <a:ext cx="6063567" cy="2562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85000"/>
              </a:lnSpc>
            </a:pP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 экспорта (страна)</a:t>
            </a:r>
            <a:r>
              <a:rPr 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2018 гг.</a:t>
            </a:r>
            <a:endParaRPr lang="ru-RU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7" name="Picture 6" descr="Картинки по запросу frontier icon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342" y="5811505"/>
            <a:ext cx="431912" cy="4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8" name="Прямоугольник 137"/>
          <p:cNvSpPr/>
          <p:nvPr/>
        </p:nvSpPr>
        <p:spPr>
          <a:xfrm>
            <a:off x="3910557" y="5812504"/>
            <a:ext cx="3488278" cy="40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85000"/>
              </a:lnSpc>
            </a:pP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пункты </a:t>
            </a:r>
          </a:p>
          <a:p>
            <a:pPr fontAlgn="ctr">
              <a:lnSpc>
                <a:spcPct val="85000"/>
              </a:lnSpc>
            </a:pP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пересечения государственной границы РФ</a:t>
            </a:r>
            <a:endParaRPr lang="ru-RU" sz="1100" i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" name="Picture 6" descr="Картинки по запросу frontier icon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9018" y="4648181"/>
            <a:ext cx="431912" cy="4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6" name="Picture 6" descr="Картинки по запросу frontier icon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870" y="4587708"/>
            <a:ext cx="431912" cy="4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7" name="Picture 6" descr="Картинки по запросу frontier icon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589" y="4941778"/>
            <a:ext cx="431912" cy="4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8" name="Picture 6" descr="Картинки по запросу frontier icon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237" y="4216269"/>
            <a:ext cx="431912" cy="4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9" name="Picture 6" descr="Картинки по запросу frontier icon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221" y="3997540"/>
            <a:ext cx="431912" cy="4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0" name="Picture 6" descr="Картинки по запросу frontier icon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966" y="3691546"/>
            <a:ext cx="431912" cy="4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1" name="Picture 6" descr="Картинки по запросу frontier icon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870" y="3513857"/>
            <a:ext cx="431912" cy="4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2" name="Picture 6" descr="Картинки по запросу frontier icon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962" y="3497367"/>
            <a:ext cx="431912" cy="4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3" name="Picture 6" descr="Картинки по запросу frontier icon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050" y="1157528"/>
            <a:ext cx="431912" cy="4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4" name="Picture 6" descr="Картинки по запросу frontier icon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633" y="3171323"/>
            <a:ext cx="431912" cy="4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" name="Picture 6" descr="Картинки по запросу frontier icon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879" y="4473030"/>
            <a:ext cx="431912" cy="4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" name="Picture 6" descr="Картинки по запросу frontier icon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158" y="2115142"/>
            <a:ext cx="431912" cy="43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026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3"/>
          <p:cNvSpPr>
            <a:spLocks noChangeArrowheads="1"/>
          </p:cNvSpPr>
          <p:nvPr/>
        </p:nvSpPr>
        <p:spPr bwMode="auto">
          <a:xfrm>
            <a:off x="184557" y="139450"/>
            <a:ext cx="9546671" cy="576000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 w="9525">
            <a:solidFill>
              <a:schemeClr val="accent1">
                <a:lumMod val="50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НОВЫЕ ПРАВИЛА ПО ОБЪЕМАМ И ЛИМИТАМ </a:t>
            </a:r>
            <a:r>
              <a:rPr lang="ru-R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КОМПЕНСАЦИИ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389238" y="6523933"/>
            <a:ext cx="91440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dirty="0">
                <a:solidFill>
                  <a:srgbClr val="C0504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РОССИЙСКОЙ ФЕДЕРАЦИИ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84557" y="6498948"/>
            <a:ext cx="9547200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16" descr="http://im4-tub-ru.yandex.net/i?id=218735633-64-72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1" y="6512916"/>
            <a:ext cx="441142" cy="320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Овал 39"/>
          <p:cNvSpPr/>
          <p:nvPr/>
        </p:nvSpPr>
        <p:spPr bwMode="auto">
          <a:xfrm>
            <a:off x="9420814" y="6523119"/>
            <a:ext cx="375021" cy="277813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28575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fld id="{1177CC7A-3485-4FB4-A2B3-DC09C0079367}" type="slidenum">
              <a:rPr lang="ru-RU" sz="11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ru-RU" sz="11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9419" y="4892131"/>
            <a:ext cx="2253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150 000 руб.</a:t>
            </a:r>
            <a:endParaRPr lang="ru-RU" sz="9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84130" y="857439"/>
            <a:ext cx="447108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C0504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ДЕЙСТВУЮЩАЯ РЕДАКЦИЯ</a:t>
            </a:r>
            <a:endParaRPr lang="ru-RU" sz="1200" dirty="0">
              <a:solidFill>
                <a:srgbClr val="C0504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5434911" y="823825"/>
            <a:ext cx="447108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C0504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НОВАЯ РЕДАКЦИЯ</a:t>
            </a:r>
            <a:endParaRPr lang="ru-RU" sz="1200" dirty="0">
              <a:solidFill>
                <a:srgbClr val="C0504D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7124" y="2107076"/>
            <a:ext cx="4548974" cy="1072574"/>
          </a:xfrm>
          <a:prstGeom prst="rect">
            <a:avLst/>
          </a:prstGeom>
          <a:noFill/>
          <a:ln w="19050">
            <a:solidFill>
              <a:srgbClr val="4171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09309" y="2341182"/>
            <a:ext cx="2253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9537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978357" y="2342300"/>
            <a:ext cx="22678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стоимости 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перевезенной продукции</a:t>
            </a:r>
            <a:endParaRPr lang="ru-RU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5249576" y="2351279"/>
            <a:ext cx="2253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30%</a:t>
            </a:r>
            <a:endParaRPr lang="ru-RU" sz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43150" y="2351279"/>
            <a:ext cx="22678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от стоимости 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перевезенной продукции</a:t>
            </a:r>
            <a:endParaRPr lang="ru-RU" sz="1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17124" y="3876723"/>
            <a:ext cx="5603260" cy="2508809"/>
          </a:xfrm>
          <a:prstGeom prst="rect">
            <a:avLst/>
          </a:prstGeom>
          <a:noFill/>
          <a:ln w="19050">
            <a:solidFill>
              <a:srgbClr val="4171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184557" y="4601649"/>
            <a:ext cx="2253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100 000 руб.</a:t>
            </a:r>
            <a:endParaRPr lang="ru-RU" sz="9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97333" y="5020638"/>
            <a:ext cx="2253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80 000 руб.</a:t>
            </a:r>
            <a:endParaRPr lang="ru-RU" sz="9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97333" y="5439365"/>
            <a:ext cx="2253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6 000 руб.</a:t>
            </a:r>
            <a:endParaRPr lang="ru-RU" sz="9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9669" y="5817545"/>
            <a:ext cx="2253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 руб.</a:t>
            </a:r>
            <a:endParaRPr lang="ru-RU" sz="9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497163" y="4039615"/>
            <a:ext cx="23264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вагоны, цистерны</a:t>
            </a:r>
            <a:endParaRPr lang="ru-RU" sz="1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449922" y="4596252"/>
            <a:ext cx="13738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40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контейнер</a:t>
            </a:r>
            <a:endParaRPr lang="ru-RU" sz="14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2511727" y="4961851"/>
            <a:ext cx="13241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контейнер</a:t>
            </a:r>
            <a:endParaRPr lang="ru-RU" sz="1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462622" y="5376579"/>
            <a:ext cx="29722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м</a:t>
            </a:r>
            <a:r>
              <a:rPr lang="ru-RU" sz="14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(1т) в сборном контейнере </a:t>
            </a:r>
            <a:endParaRPr lang="ru-RU" sz="14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2518117" y="5787912"/>
            <a:ext cx="14306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 км (для авто)</a:t>
            </a:r>
            <a:endParaRPr lang="ru-RU" sz="1400" dirty="0"/>
          </a:p>
        </p:txBody>
      </p:sp>
      <p:sp>
        <p:nvSpPr>
          <p:cNvPr id="44" name="TextBox 43"/>
          <p:cNvSpPr txBox="1"/>
          <p:nvPr/>
        </p:nvSpPr>
        <p:spPr>
          <a:xfrm>
            <a:off x="6143483" y="4245995"/>
            <a:ext cx="2253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 руб.</a:t>
            </a:r>
            <a:endParaRPr lang="ru-RU" sz="9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872711" y="4164642"/>
            <a:ext cx="18753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 1 км пробега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авторефрижераторов)</a:t>
            </a:r>
            <a:endParaRPr lang="ru-RU" sz="10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7871427" y="4899733"/>
            <a:ext cx="13885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рефконтейнер</a:t>
            </a:r>
            <a:endParaRPr lang="ru-RU" sz="1400" dirty="0"/>
          </a:p>
        </p:txBody>
      </p:sp>
      <p:sp>
        <p:nvSpPr>
          <p:cNvPr id="47" name="TextBox 46"/>
          <p:cNvSpPr txBox="1"/>
          <p:nvPr/>
        </p:nvSpPr>
        <p:spPr>
          <a:xfrm>
            <a:off x="6115214" y="5547110"/>
            <a:ext cx="2253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руб.</a:t>
            </a:r>
            <a:endParaRPr lang="ru-RU" sz="9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872711" y="5396765"/>
            <a:ext cx="206867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 1т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 км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асстояния 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(для водного транспорта)</a:t>
            </a:r>
            <a:endParaRPr lang="ru-RU" sz="1050" dirty="0"/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184557" y="1148263"/>
            <a:ext cx="9547200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5174881" y="2088749"/>
            <a:ext cx="4548974" cy="1072574"/>
          </a:xfrm>
          <a:prstGeom prst="rect">
            <a:avLst/>
          </a:prstGeom>
          <a:noFill/>
          <a:ln w="19050">
            <a:solidFill>
              <a:srgbClr val="4171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302435" y="1900354"/>
            <a:ext cx="1821047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овая редакция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937621" y="3892161"/>
            <a:ext cx="3786234" cy="2493370"/>
          </a:xfrm>
          <a:prstGeom prst="rect">
            <a:avLst/>
          </a:prstGeom>
          <a:noFill/>
          <a:ln w="19050">
            <a:solidFill>
              <a:srgbClr val="4171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888657" y="1089920"/>
            <a:ext cx="7190217" cy="645751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lnSpc>
                <a:spcPct val="85000"/>
              </a:lnSpc>
              <a:spcBef>
                <a:spcPts val="4200"/>
              </a:spcBef>
            </a:pPr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Предельный коэффициент компенсации 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транспортных расходов</a:t>
            </a:r>
          </a:p>
        </p:txBody>
      </p:sp>
      <p:pic>
        <p:nvPicPr>
          <p:cNvPr id="67" name="Picture 6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36" y="1232618"/>
            <a:ext cx="385635" cy="385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Прямоугольник 67"/>
          <p:cNvSpPr/>
          <p:nvPr/>
        </p:nvSpPr>
        <p:spPr>
          <a:xfrm>
            <a:off x="1024231" y="1604929"/>
            <a:ext cx="8102144" cy="22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озволит увеличить количество экспортеров-получателей субсидий.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982362" y="1566943"/>
            <a:ext cx="0" cy="288708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1024231" y="1565784"/>
            <a:ext cx="0" cy="288708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1056053" y="1568134"/>
            <a:ext cx="0" cy="288708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323641" y="1919326"/>
            <a:ext cx="1821047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текущая редакция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6246273" y="3745725"/>
            <a:ext cx="1821047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добавляется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560399" y="3710760"/>
            <a:ext cx="1821047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текущая редакция</a:t>
            </a:r>
            <a:endParaRPr lang="ru-RU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888657" y="3152030"/>
            <a:ext cx="8237718" cy="645751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lnSpc>
                <a:spcPct val="85000"/>
              </a:lnSpc>
              <a:spcBef>
                <a:spcPts val="4200"/>
              </a:spcBef>
            </a:pPr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Размер компенсации </a:t>
            </a:r>
            <a:r>
              <a:rPr lang="ru-RU" sz="2800" dirty="0">
                <a:solidFill>
                  <a:srgbClr val="9537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составляет 50% </a:t>
            </a:r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транспортных расходов, </a:t>
            </a:r>
            <a:b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в пределах:</a:t>
            </a:r>
            <a:endParaRPr lang="ru-RU" sz="16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9" name="Picture 6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36" y="3251998"/>
            <a:ext cx="385635" cy="385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Прямоугольник 129"/>
          <p:cNvSpPr/>
          <p:nvPr/>
        </p:nvSpPr>
        <p:spPr>
          <a:xfrm>
            <a:off x="6222025" y="3783034"/>
            <a:ext cx="1821047" cy="259474"/>
          </a:xfrm>
          <a:prstGeom prst="rect">
            <a:avLst/>
          </a:prstGeom>
          <a:noFill/>
          <a:ln w="9528">
            <a:solidFill>
              <a:srgbClr val="385D8A"/>
            </a:solidFill>
            <a:custDash>
              <a:ds d="100000" sp="100000"/>
            </a:custDash>
          </a:ln>
        </p:spPr>
        <p:txBody>
          <a:bodyPr vert="horz" wrap="square" lIns="91440" tIns="45720" rIns="91440" bIns="45720" anchor="ctr" anchorCtr="1" compatLnSpc="1"/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Прямоугольник 129"/>
          <p:cNvSpPr/>
          <p:nvPr/>
        </p:nvSpPr>
        <p:spPr>
          <a:xfrm>
            <a:off x="558997" y="3768792"/>
            <a:ext cx="1821047" cy="259474"/>
          </a:xfrm>
          <a:prstGeom prst="rect">
            <a:avLst/>
          </a:prstGeom>
          <a:noFill/>
          <a:ln w="9528">
            <a:solidFill>
              <a:srgbClr val="385D8A"/>
            </a:solidFill>
            <a:custDash>
              <a:ds d="100000" sp="100000"/>
            </a:custDash>
          </a:ln>
        </p:spPr>
        <p:txBody>
          <a:bodyPr vert="horz" wrap="square" lIns="91440" tIns="45720" rIns="91440" bIns="45720" anchor="ctr" anchorCtr="1" compatLnSpc="1"/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Прямоугольник 129"/>
          <p:cNvSpPr/>
          <p:nvPr/>
        </p:nvSpPr>
        <p:spPr>
          <a:xfrm>
            <a:off x="319711" y="1945218"/>
            <a:ext cx="1821047" cy="259474"/>
          </a:xfrm>
          <a:prstGeom prst="rect">
            <a:avLst/>
          </a:prstGeom>
          <a:noFill/>
          <a:ln w="9528">
            <a:solidFill>
              <a:srgbClr val="385D8A"/>
            </a:solidFill>
            <a:custDash>
              <a:ds d="100000" sp="100000"/>
            </a:custDash>
          </a:ln>
        </p:spPr>
        <p:txBody>
          <a:bodyPr vert="horz" wrap="square" lIns="91440" tIns="45720" rIns="91440" bIns="45720" anchor="ctr" anchorCtr="1" compatLnSpc="1"/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Прямоугольник 129"/>
          <p:cNvSpPr/>
          <p:nvPr/>
        </p:nvSpPr>
        <p:spPr>
          <a:xfrm>
            <a:off x="5298505" y="1941273"/>
            <a:ext cx="1821047" cy="259474"/>
          </a:xfrm>
          <a:prstGeom prst="rect">
            <a:avLst/>
          </a:prstGeom>
          <a:noFill/>
          <a:ln w="9528">
            <a:solidFill>
              <a:srgbClr val="385D8A"/>
            </a:solidFill>
            <a:custDash>
              <a:ds d="100000" sp="100000"/>
            </a:custDash>
          </a:ln>
        </p:spPr>
        <p:txBody>
          <a:bodyPr vert="horz" wrap="square" lIns="91440" tIns="45720" rIns="91440" bIns="45720" anchor="ctr" anchorCtr="1" compatLnSpc="1"/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5462223" y="2387714"/>
            <a:ext cx="472594" cy="523220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9537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312355" y="4021100"/>
            <a:ext cx="27920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ж/д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тариф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согласно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прейскуранта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10-01</a:t>
            </a:r>
          </a:p>
        </p:txBody>
      </p:sp>
    </p:spTree>
    <p:extLst>
      <p:ext uri="{BB962C8B-B14F-4D97-AF65-F5344CB8AC3E}">
        <p14:creationId xmlns:p14="http://schemas.microsoft.com/office/powerpoint/2010/main" val="180221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3"/>
          <p:cNvSpPr>
            <a:spLocks noChangeArrowheads="1"/>
          </p:cNvSpPr>
          <p:nvPr/>
        </p:nvSpPr>
        <p:spPr bwMode="auto">
          <a:xfrm>
            <a:off x="184557" y="139450"/>
            <a:ext cx="9546671" cy="576000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 w="9525">
            <a:solidFill>
              <a:schemeClr val="accent1">
                <a:lumMod val="50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ПОРЯДОК ПРЕДОСТАВЛЕНИЯ СУБСИДИИ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389238" y="6523933"/>
            <a:ext cx="91440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dirty="0">
                <a:solidFill>
                  <a:srgbClr val="C0504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РОССИЙСКОЙ ФЕДЕРАЦИИ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84557" y="6498948"/>
            <a:ext cx="9547200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16" descr="http://im4-tub-ru.yandex.net/i?id=218735633-64-72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1" y="6512916"/>
            <a:ext cx="441142" cy="320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Овал 39"/>
          <p:cNvSpPr/>
          <p:nvPr/>
        </p:nvSpPr>
        <p:spPr bwMode="auto">
          <a:xfrm>
            <a:off x="9420814" y="6523119"/>
            <a:ext cx="375021" cy="277813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28575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fld id="{1177CC7A-3485-4FB4-A2B3-DC09C0079367}" type="slidenum">
              <a:rPr lang="ru-RU" sz="11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ru-RU" sz="11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xmlns="" id="{B69CBF3A-94BE-4D01-84AF-2A68A51945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919" y="917856"/>
            <a:ext cx="9742081" cy="549824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54283" y="3669632"/>
            <a:ext cx="1940001" cy="252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694039" y="3614518"/>
            <a:ext cx="216346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b="1" dirty="0">
                <a:solidFill>
                  <a:srgbClr val="C81F1F"/>
                </a:solidFill>
              </a:rPr>
              <a:t>п</a:t>
            </a:r>
            <a:r>
              <a:rPr lang="ru-RU" sz="1700" b="1" dirty="0" smtClean="0">
                <a:solidFill>
                  <a:srgbClr val="C81F1F"/>
                </a:solidFill>
              </a:rPr>
              <a:t>олучатель субсидии</a:t>
            </a:r>
            <a:endParaRPr lang="ru-RU" sz="1700" b="1" dirty="0">
              <a:solidFill>
                <a:srgbClr val="C81F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39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8" name="Прямая соединительная линия 97"/>
          <p:cNvCxnSpPr/>
          <p:nvPr/>
        </p:nvCxnSpPr>
        <p:spPr>
          <a:xfrm>
            <a:off x="-15787" y="6719750"/>
            <a:ext cx="990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utoShape 3"/>
          <p:cNvSpPr>
            <a:spLocks noChangeArrowheads="1"/>
          </p:cNvSpPr>
          <p:nvPr/>
        </p:nvSpPr>
        <p:spPr bwMode="auto">
          <a:xfrm>
            <a:off x="184557" y="139450"/>
            <a:ext cx="9546671" cy="576000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 w="9525">
            <a:solidFill>
              <a:schemeClr val="accent1">
                <a:lumMod val="50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РЕЗУЛЬТАТЫ ГОСУДАРСТВЕННОЙ ПОДДЕРЖКИ</a:t>
            </a:r>
            <a:endParaRPr lang="ru-RU" sz="1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389238" y="6523933"/>
            <a:ext cx="91440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200" dirty="0">
                <a:solidFill>
                  <a:srgbClr val="C0504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СЕЛЬСКОГО ХОЗЯЙСТВА РОССИЙСКОЙ ФЕДЕРАЦИИ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84557" y="6498948"/>
            <a:ext cx="9547200" cy="0"/>
          </a:xfrm>
          <a:prstGeom prst="line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16" descr="http://im4-tub-ru.yandex.net/i?id=218735633-64-72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1" y="6512916"/>
            <a:ext cx="441142" cy="320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Овал 39"/>
          <p:cNvSpPr/>
          <p:nvPr/>
        </p:nvSpPr>
        <p:spPr bwMode="auto">
          <a:xfrm>
            <a:off x="9420814" y="6523119"/>
            <a:ext cx="375021" cy="277813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28575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fld id="{1177CC7A-3485-4FB4-A2B3-DC09C0079367}" type="slidenum">
              <a:rPr lang="ru-RU" sz="11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ru-RU" sz="11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2852" y="1011449"/>
            <a:ext cx="123065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88444" y="776292"/>
            <a:ext cx="155369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субсидии</a:t>
            </a:r>
          </a:p>
          <a:p>
            <a:pPr algn="ctr"/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49,3</a:t>
            </a:r>
            <a:endParaRPr lang="ru-RU" sz="105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млн руб.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(освоение 49%)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87517" y="821907"/>
            <a:ext cx="96334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endParaRPr lang="ru-RU" sz="105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тыс. тонн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95429" y="822124"/>
            <a:ext cx="100290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0,8</a:t>
            </a:r>
            <a:endParaRPr lang="ru-RU" sz="105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лрд руб.</a:t>
            </a:r>
          </a:p>
          <a:p>
            <a:pPr algn="ctr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84556" y="817875"/>
            <a:ext cx="9546671" cy="1190864"/>
          </a:xfrm>
          <a:prstGeom prst="rect">
            <a:avLst/>
          </a:prstGeom>
          <a:noFill/>
          <a:ln w="19050">
            <a:solidFill>
              <a:srgbClr val="4171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48672" y="720697"/>
            <a:ext cx="1528549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год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45242" y="2736074"/>
            <a:ext cx="123065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lang="ru-RU" sz="105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998907" y="2491785"/>
            <a:ext cx="165308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субсидии</a:t>
            </a:r>
          </a:p>
          <a:p>
            <a:pPr algn="ctr"/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829</a:t>
            </a:r>
            <a:endParaRPr lang="ru-RU" sz="105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млн руб.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(освоение 100%)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455544" y="2662063"/>
            <a:ext cx="96334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977</a:t>
            </a:r>
            <a:endParaRPr lang="ru-RU" sz="105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тыс. тонн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74537" y="2652544"/>
            <a:ext cx="100290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lang="ru-RU" sz="105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лрд руб.</a:t>
            </a:r>
          </a:p>
          <a:p>
            <a:pPr algn="ctr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31686" y="4172111"/>
            <a:ext cx="123065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165</a:t>
            </a:r>
            <a:endParaRPr lang="ru-RU" sz="105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организаций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020429" y="3947751"/>
            <a:ext cx="165308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субсидии</a:t>
            </a:r>
          </a:p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1 677</a:t>
            </a:r>
            <a:endParaRPr lang="ru-RU" sz="105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млн руб.</a:t>
            </a:r>
          </a:p>
          <a:p>
            <a:pPr algn="ctr"/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(освоение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%)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519524" y="3993145"/>
            <a:ext cx="100290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65,6</a:t>
            </a:r>
            <a:endParaRPr lang="ru-RU" sz="105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лрд руб.</a:t>
            </a:r>
          </a:p>
          <a:p>
            <a:pPr algn="ctr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463593" y="3994547"/>
            <a:ext cx="96334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1 790</a:t>
            </a:r>
            <a:endParaRPr lang="ru-RU" sz="105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тыс. тонн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7661988" y="2704557"/>
            <a:ext cx="77290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105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рублей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7686997" y="4132080"/>
            <a:ext cx="77290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</a:t>
            </a:r>
            <a:endParaRPr lang="ru-RU" sz="105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рублей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7367933" y="751455"/>
            <a:ext cx="16455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результативность</a:t>
            </a:r>
            <a:endParaRPr lang="ru-RU" sz="1400" dirty="0"/>
          </a:p>
        </p:txBody>
      </p:sp>
      <p:sp>
        <p:nvSpPr>
          <p:cNvPr id="71" name="TextBox 70"/>
          <p:cNvSpPr txBox="1"/>
          <p:nvPr/>
        </p:nvSpPr>
        <p:spPr>
          <a:xfrm>
            <a:off x="7658083" y="990694"/>
            <a:ext cx="77290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ru-RU" sz="1050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рублей</a:t>
            </a:r>
          </a:p>
        </p:txBody>
      </p:sp>
      <p:sp>
        <p:nvSpPr>
          <p:cNvPr id="72" name="Прямоугольник 71"/>
          <p:cNvSpPr/>
          <p:nvPr/>
        </p:nvSpPr>
        <p:spPr>
          <a:xfrm>
            <a:off x="6733150" y="1567903"/>
            <a:ext cx="282589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оддержанного экспорта в </a:t>
            </a:r>
          </a:p>
          <a:p>
            <a:pPr algn="ctr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расчете на 1 руб. субсидий</a:t>
            </a:r>
            <a:endParaRPr lang="ru-RU" sz="1050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6679488" y="3301718"/>
            <a:ext cx="282589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оддержанного экспорта в </a:t>
            </a:r>
          </a:p>
          <a:p>
            <a:pPr algn="ctr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расчете на 1 руб. субсидий</a:t>
            </a:r>
            <a:endParaRPr lang="ru-RU" sz="1050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6745488" y="4716354"/>
            <a:ext cx="282589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оддержанного экспорта в </a:t>
            </a:r>
          </a:p>
          <a:p>
            <a:pPr algn="ctr"/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расчете на 1 руб. субсидий</a:t>
            </a:r>
            <a:endParaRPr lang="ru-RU" sz="1050" dirty="0"/>
          </a:p>
        </p:txBody>
      </p:sp>
      <p:sp>
        <p:nvSpPr>
          <p:cNvPr id="75" name="Прямоугольник 129"/>
          <p:cNvSpPr/>
          <p:nvPr/>
        </p:nvSpPr>
        <p:spPr>
          <a:xfrm>
            <a:off x="4286250" y="965720"/>
            <a:ext cx="2459238" cy="854474"/>
          </a:xfrm>
          <a:prstGeom prst="rect">
            <a:avLst/>
          </a:prstGeom>
          <a:noFill/>
          <a:ln w="19050">
            <a:solidFill>
              <a:srgbClr val="385D8A"/>
            </a:solidFill>
            <a:custDash>
              <a:ds d="100000" sp="100000"/>
            </a:custDash>
          </a:ln>
        </p:spPr>
        <p:txBody>
          <a:bodyPr vert="horz" wrap="square" lIns="91440" tIns="45720" rIns="91440" bIns="45720" anchor="ctr" anchorCtr="1" compatLnSpc="1"/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05174" y="885581"/>
            <a:ext cx="738556" cy="161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129"/>
          <p:cNvSpPr/>
          <p:nvPr/>
        </p:nvSpPr>
        <p:spPr>
          <a:xfrm>
            <a:off x="4244918" y="2772881"/>
            <a:ext cx="2459238" cy="854474"/>
          </a:xfrm>
          <a:prstGeom prst="rect">
            <a:avLst/>
          </a:prstGeom>
          <a:noFill/>
          <a:ln w="19050">
            <a:solidFill>
              <a:srgbClr val="385D8A"/>
            </a:solidFill>
            <a:custDash>
              <a:ds d="100000" sp="100000"/>
            </a:custDash>
          </a:ln>
        </p:spPr>
        <p:txBody>
          <a:bodyPr vert="horz" wrap="square" lIns="91440" tIns="45720" rIns="91440" bIns="45720" anchor="ctr" anchorCtr="1" compatLnSpc="1"/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Прямоугольник 129"/>
          <p:cNvSpPr/>
          <p:nvPr/>
        </p:nvSpPr>
        <p:spPr>
          <a:xfrm>
            <a:off x="4289905" y="4164893"/>
            <a:ext cx="2459238" cy="854474"/>
          </a:xfrm>
          <a:prstGeom prst="rect">
            <a:avLst/>
          </a:prstGeom>
          <a:noFill/>
          <a:ln w="19050">
            <a:solidFill>
              <a:srgbClr val="385D8A"/>
            </a:solidFill>
            <a:custDash>
              <a:ds d="100000" sp="100000"/>
            </a:custDash>
          </a:ln>
        </p:spPr>
        <p:txBody>
          <a:bodyPr vert="horz" wrap="square" lIns="91440" tIns="45720" rIns="91440" bIns="45720" anchor="ctr" anchorCtr="1" compatLnSpc="1"/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5100199" y="4045133"/>
            <a:ext cx="738556" cy="161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5057728" y="3981340"/>
            <a:ext cx="8206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экспорт</a:t>
            </a:r>
            <a:endParaRPr lang="ru-RU" sz="1400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7367934" y="2485549"/>
            <a:ext cx="16455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результативность</a:t>
            </a:r>
            <a:endParaRPr lang="ru-RU" sz="1400" dirty="0"/>
          </a:p>
        </p:txBody>
      </p:sp>
      <p:sp>
        <p:nvSpPr>
          <p:cNvPr id="83" name="Прямоугольник 82"/>
          <p:cNvSpPr/>
          <p:nvPr/>
        </p:nvSpPr>
        <p:spPr>
          <a:xfrm>
            <a:off x="7415231" y="3935997"/>
            <a:ext cx="16455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результативность</a:t>
            </a:r>
            <a:endParaRPr lang="ru-RU" sz="1400" dirty="0"/>
          </a:p>
        </p:txBody>
      </p:sp>
      <p:sp>
        <p:nvSpPr>
          <p:cNvPr id="84" name="Прямоугольник 83"/>
          <p:cNvSpPr/>
          <p:nvPr/>
        </p:nvSpPr>
        <p:spPr>
          <a:xfrm>
            <a:off x="5081582" y="2683254"/>
            <a:ext cx="738556" cy="161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036374" y="2585358"/>
            <a:ext cx="8206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экспорт</a:t>
            </a:r>
            <a:endParaRPr lang="ru-RU" sz="1400" dirty="0"/>
          </a:p>
        </p:txBody>
      </p:sp>
      <p:pic>
        <p:nvPicPr>
          <p:cNvPr id="85" name="Picture 2" descr="Картинки по запросу infoicon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23" y="2072097"/>
            <a:ext cx="282573" cy="282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Прямоугольник 85"/>
          <p:cNvSpPr/>
          <p:nvPr/>
        </p:nvSpPr>
        <p:spPr>
          <a:xfrm>
            <a:off x="930596" y="2044544"/>
            <a:ext cx="8570851" cy="36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Неполное использование бюджетных ассигнований в 2017 году обусловлено поздним запуском программы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субсидирования (сентябрь),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ограниченной географией экспортных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поставок.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32982" y="800624"/>
            <a:ext cx="8206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экспорт</a:t>
            </a:r>
            <a:endParaRPr lang="ru-RU" sz="14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184556" y="2522630"/>
            <a:ext cx="9546671" cy="1167708"/>
          </a:xfrm>
          <a:prstGeom prst="rect">
            <a:avLst/>
          </a:prstGeom>
          <a:noFill/>
          <a:ln w="19050">
            <a:solidFill>
              <a:srgbClr val="4171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232721" y="2390296"/>
            <a:ext cx="1528549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год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84556" y="3974847"/>
            <a:ext cx="9546671" cy="1152450"/>
          </a:xfrm>
          <a:prstGeom prst="rect">
            <a:avLst/>
          </a:prstGeom>
          <a:noFill/>
          <a:ln w="19050">
            <a:solidFill>
              <a:srgbClr val="4171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238490" y="3775138"/>
            <a:ext cx="1522780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год</a:t>
            </a:r>
            <a:endParaRPr lang="ru-RU" sz="105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>
            <a:off x="3952875" y="5883434"/>
            <a:ext cx="5793760" cy="0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Овал 62"/>
          <p:cNvSpPr/>
          <p:nvPr/>
        </p:nvSpPr>
        <p:spPr>
          <a:xfrm>
            <a:off x="8206583" y="5792877"/>
            <a:ext cx="170953" cy="19122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9202719" y="5790047"/>
            <a:ext cx="170953" cy="19122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7236645" y="5799139"/>
            <a:ext cx="170953" cy="19122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6248779" y="5780017"/>
            <a:ext cx="170953" cy="19122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/>
          <p:nvPr/>
        </p:nvSpPr>
        <p:spPr>
          <a:xfrm>
            <a:off x="5255981" y="5787820"/>
            <a:ext cx="170953" cy="19122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Овал 80"/>
          <p:cNvSpPr/>
          <p:nvPr/>
        </p:nvSpPr>
        <p:spPr>
          <a:xfrm>
            <a:off x="4275525" y="5802132"/>
            <a:ext cx="170953" cy="19122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031470" y="6022120"/>
            <a:ext cx="6399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-124640" y="6858000"/>
            <a:ext cx="990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Прямоугольник 98"/>
          <p:cNvSpPr/>
          <p:nvPr/>
        </p:nvSpPr>
        <p:spPr>
          <a:xfrm>
            <a:off x="5023674" y="6019712"/>
            <a:ext cx="6399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6015878" y="6017705"/>
            <a:ext cx="6399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7008082" y="6015351"/>
            <a:ext cx="6399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8000286" y="6015351"/>
            <a:ext cx="6399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8992490" y="6015652"/>
            <a:ext cx="63991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3980788" y="5227911"/>
            <a:ext cx="761747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  <a:p>
            <a:pPr algn="ctr"/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млн руб.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4966095" y="5228127"/>
            <a:ext cx="761747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2 332</a:t>
            </a:r>
          </a:p>
          <a:p>
            <a:pPr algn="ctr"/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млн руб.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951402" y="5228127"/>
            <a:ext cx="761747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3 388</a:t>
            </a:r>
          </a:p>
          <a:p>
            <a:pPr algn="ctr"/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млн руб.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6936709" y="5228127"/>
            <a:ext cx="761747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4 000</a:t>
            </a:r>
          </a:p>
          <a:p>
            <a:pPr algn="ctr"/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млн руб.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7922016" y="5228127"/>
            <a:ext cx="761747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7 000</a:t>
            </a:r>
          </a:p>
          <a:p>
            <a:pPr algn="ctr"/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млн руб.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8907321" y="5228127"/>
            <a:ext cx="761747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8 000</a:t>
            </a:r>
          </a:p>
          <a:p>
            <a:pPr algn="ctr"/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млн руб.</a:t>
            </a:r>
          </a:p>
        </p:txBody>
      </p:sp>
      <p:sp>
        <p:nvSpPr>
          <p:cNvPr id="110" name="Прямоугольник 109"/>
          <p:cNvSpPr/>
          <p:nvPr/>
        </p:nvSpPr>
        <p:spPr>
          <a:xfrm>
            <a:off x="665728" y="5462582"/>
            <a:ext cx="13602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Бюджетные 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ассигнования </a:t>
            </a:r>
          </a:p>
          <a:p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ППРФ №1104</a:t>
            </a:r>
          </a:p>
        </p:txBody>
      </p:sp>
      <p:pic>
        <p:nvPicPr>
          <p:cNvPr id="5124" name="Picture 4" descr="Картинки по запросу budget icon 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72" y="5584022"/>
            <a:ext cx="449600" cy="4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7181748"/>
              </p:ext>
            </p:extLst>
          </p:nvPr>
        </p:nvGraphicFramePr>
        <p:xfrm>
          <a:off x="1884881" y="5297989"/>
          <a:ext cx="2095907" cy="1307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87" name="TextBox 86"/>
          <p:cNvSpPr txBox="1"/>
          <p:nvPr/>
        </p:nvSpPr>
        <p:spPr>
          <a:xfrm>
            <a:off x="2168195" y="5618248"/>
            <a:ext cx="5497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1 677</a:t>
            </a:r>
            <a:endParaRPr lang="ru-RU" sz="3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млн руб.</a:t>
            </a: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45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381000" y="430214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</a:t>
            </a:r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СЕЛЬСКОГО ХОЗЯЙСТВА</a:t>
            </a:r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 </a:t>
            </a: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auto">
          <a:xfrm>
            <a:off x="631829" y="4296144"/>
            <a:ext cx="8569325" cy="1942732"/>
          </a:xfrm>
          <a:prstGeom prst="roundRect">
            <a:avLst>
              <a:gd name="adj" fmla="val 16667"/>
            </a:avLst>
          </a:prstGeom>
          <a:solidFill>
            <a:schemeClr val="tx2">
              <a:lumMod val="75000"/>
            </a:schemeClr>
          </a:solidFill>
          <a:ln w="9525">
            <a:solidFill>
              <a:schemeClr val="accent1">
                <a:lumMod val="50000"/>
              </a:schemeClr>
            </a:solidFill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150000"/>
              </a:lnSpc>
              <a:spcBef>
                <a:spcPts val="1200"/>
              </a:spcBef>
              <a:defRPr/>
            </a:pPr>
            <a:r>
              <a:rPr lang="ru-RU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</a:t>
            </a:r>
            <a:endParaRPr lang="en-US" sz="1050" b="1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5" t="26121" r="36665" b="40107"/>
          <a:stretch/>
        </p:blipFill>
        <p:spPr>
          <a:xfrm>
            <a:off x="3530600" y="1014812"/>
            <a:ext cx="2844800" cy="287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7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4682321</TotalTime>
  <Words>654</Words>
  <Application>Microsoft Office PowerPoint</Application>
  <PresentationFormat>Лист A4 (210x297 мм)</PresentationFormat>
  <Paragraphs>217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Коршунов</dc:creator>
  <cp:lastModifiedBy>Хабирова Светлана Дамировна</cp:lastModifiedBy>
  <cp:revision>4145</cp:revision>
  <cp:lastPrinted>2019-08-27T14:53:02Z</cp:lastPrinted>
  <dcterms:created xsi:type="dcterms:W3CDTF">2015-02-18T09:04:21Z</dcterms:created>
  <dcterms:modified xsi:type="dcterms:W3CDTF">2019-12-26T09:46:46Z</dcterms:modified>
</cp:coreProperties>
</file>