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4"/>
  </p:notesMasterIdLst>
  <p:sldIdLst>
    <p:sldId id="262" r:id="rId3"/>
    <p:sldId id="325" r:id="rId4"/>
    <p:sldId id="323" r:id="rId5"/>
    <p:sldId id="326" r:id="rId6"/>
    <p:sldId id="331" r:id="rId7"/>
    <p:sldId id="333" r:id="rId8"/>
    <p:sldId id="329" r:id="rId9"/>
    <p:sldId id="328" r:id="rId10"/>
    <p:sldId id="339" r:id="rId11"/>
    <p:sldId id="340" r:id="rId12"/>
    <p:sldId id="318" r:id="rId13"/>
  </p:sldIdLst>
  <p:sldSz cx="10693400" cy="7561263"/>
  <p:notesSz cx="6797675" cy="9926638"/>
  <p:defaultTextStyle>
    <a:defPPr>
      <a:defRPr lang="ru-RU"/>
    </a:defPPr>
    <a:lvl1pPr algn="l" defTabSz="995363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96888" indent="-39688" algn="l" defTabSz="995363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95363" indent="-80963" algn="l" defTabSz="995363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492250" indent="-120650" algn="l" defTabSz="995363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990725" indent="-161925" algn="l" defTabSz="995363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99FF"/>
    <a:srgbClr val="FFCA21"/>
    <a:srgbClr val="FF6600"/>
    <a:srgbClr val="FFFF99"/>
    <a:srgbClr val="00FF99"/>
    <a:srgbClr val="FFE0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31" autoAdjust="0"/>
    <p:restoredTop sz="94660"/>
  </p:normalViewPr>
  <p:slideViewPr>
    <p:cSldViewPr>
      <p:cViewPr>
        <p:scale>
          <a:sx n="90" d="100"/>
          <a:sy n="90" d="100"/>
        </p:scale>
        <p:origin x="-1998" y="-354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7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l" defTabSz="100176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998" tIns="45999" rIns="91998" bIns="45999" rtlCol="0"/>
          <a:lstStyle>
            <a:lvl1pPr algn="r" defTabSz="100176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5CEDA2-03FF-492B-9D09-A0ABCBBF800D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98" tIns="45999" rIns="91998" bIns="4599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998" tIns="45999" rIns="91998" bIns="45999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l" defTabSz="100176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1998" tIns="45999" rIns="91998" bIns="45999" rtlCol="0" anchor="b"/>
          <a:lstStyle>
            <a:lvl1pPr algn="r" defTabSz="100176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C6A40AF-DEFF-43C1-9A53-8D8E0FF3E4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826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6888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363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2250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0725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6A40AF-DEFF-43C1-9A53-8D8E0FF3E4A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02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7" y="2348895"/>
            <a:ext cx="9089391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1" y="4284717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72327-F2A5-4B79-B93E-0BA617702C97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4B237-DAEA-4E2C-8676-24383351C5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520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F4785-5038-44A0-A87A-D1BE902C4873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DFBD-8D95-404D-93B3-21285E29C8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014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4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4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A91BB-EDF9-448B-8162-DB226B8139C6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45376-DFEA-4F6E-927E-18EC48C56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097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7" y="2348895"/>
            <a:ext cx="9089391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1" y="4284717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AB596-6DD7-4637-AB8A-5F1F8E7EB6B1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23D54-3779-47D4-B1CF-5978241B25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610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48ACA-F1F0-4AAD-95EE-A89B642B615C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1AC03-8F3D-405A-9B67-EB5347867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715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6" y="4858814"/>
            <a:ext cx="9089391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6" y="3204786"/>
            <a:ext cx="9089391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2567C-8DB3-4C04-8E6E-D35B84EF75E1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73CCC-6796-4D74-AF33-E5DD4F6025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82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1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3D447-1110-4D17-90A9-E4ABCF3BAAB0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A0204-8035-41A3-97FA-35F682AE35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729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1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71663-8108-4847-8484-F501CCF21EC5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A4625-4B01-48BD-864C-13D6822A31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770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A6911-7B5E-430A-8DC9-D71723EEF60E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413F9-411A-4F68-97D3-17826963E0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2788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B1773-191D-4231-A141-CAF975CC2A49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08F86-2AD7-441D-AEF1-8D494E011C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035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7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0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7AD2D-7CA5-4AF5-9D04-ADC559A72B19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A68F2-0137-4537-B963-77D54C065F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230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9CF5D-95CF-4E90-B0A6-2C46D65AA922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BB20E-B91E-49CF-A486-071536EE81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784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FF6AC-A3A0-4EBE-8140-18F8A50AD2CE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A4775-1D80-4129-B3C2-0F4ED8D81D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784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73A86-BD35-497D-AB37-276289656710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3EA2B-E265-4E6B-A298-FCF2F84D9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956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4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4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61F1F-C111-4212-A8EA-3FA4F8ECE522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113D5-6C8B-495C-BDD7-27C032573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30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6" y="4858814"/>
            <a:ext cx="9089391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6" y="3204786"/>
            <a:ext cx="9089391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5E1CD-7B38-4100-9241-BC6DC75428DE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234AC-B1B1-402F-B1C3-FFB1F2462C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093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1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FC04E-AFBC-4F77-A28D-ACCFBE97E97F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D3FFE-5293-4A4A-B1BE-BC92F876C2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1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1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1F646-D62F-4B8C-BF99-6E8D83C5751D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28773-3922-47D9-8ADB-3D31610C5C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901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F9AEF-0C56-4F5C-B353-AA5968DBEA5A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4B99E-E1CA-46C5-8294-CAFC8B0709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584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72973-B9A1-466D-AD92-446CB49A3469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36000-9BF9-4C37-A396-5D5269318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819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7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0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507E3-5294-40F8-86DB-EE9D5F237C5B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46AEF-DFCF-4142-9699-82F649826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877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30C0B-6DB2-4D18-A8C6-F5D0E06FB6EA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3324-FE9E-446D-BC9D-A1CC7A158E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29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534988" y="303213"/>
            <a:ext cx="962342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69" tIns="49785" rIns="99569" bIns="497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534988" y="1763713"/>
            <a:ext cx="96234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 defTabSz="995690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5C3F18-C7D5-4252-8889-E2E060D44672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 defTabSz="995690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 defTabSz="995690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EAF248-874E-47F2-AEE3-97B8D9AB5E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5pPr>
      <a:lvl6pPr marL="497845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6pPr>
      <a:lvl7pPr marL="99569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7pPr>
      <a:lvl8pPr marL="1493535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8pPr>
      <a:lvl9pPr marL="199138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9pPr>
    </p:titleStyle>
    <p:bodyStyle>
      <a:lvl1pPr marL="373063" indent="-3730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038" indent="-3111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00" indent="-2476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488" indent="-2476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963" indent="-2476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534988" y="303213"/>
            <a:ext cx="962342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69" tIns="49785" rIns="99569" bIns="497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534988" y="1763713"/>
            <a:ext cx="96234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 defTabSz="995690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276174-E06D-40F9-960A-9AD287C23F1A}" type="datetimeFigureOut">
              <a:rPr lang="ru-RU"/>
              <a:pPr>
                <a:defRPr/>
              </a:pPr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 defTabSz="995690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 defTabSz="995690" fontAlgn="auto">
              <a:spcBef>
                <a:spcPts val="0"/>
              </a:spcBef>
              <a:spcAft>
                <a:spcPts val="0"/>
              </a:spcAft>
              <a:defRPr sz="13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8CE219-3606-4B81-A933-529A61BEE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5pPr>
      <a:lvl6pPr marL="497845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6pPr>
      <a:lvl7pPr marL="99569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7pPr>
      <a:lvl8pPr marL="1493535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8pPr>
      <a:lvl9pPr marL="199138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</a:defRPr>
      </a:lvl9pPr>
    </p:titleStyle>
    <p:bodyStyle>
      <a:lvl1pPr marL="373063" indent="-3730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038" indent="-3111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00" indent="-2476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488" indent="-2476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963" indent="-2476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3"/>
          <p:cNvSpPr txBox="1">
            <a:spLocks noChangeArrowheads="1"/>
          </p:cNvSpPr>
          <p:nvPr/>
        </p:nvSpPr>
        <p:spPr bwMode="auto">
          <a:xfrm>
            <a:off x="534107" y="2988543"/>
            <a:ext cx="9794875" cy="222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>
            <a:spAutoFit/>
          </a:bodyPr>
          <a:lstStyle/>
          <a:p>
            <a:pPr algn="ctr" defTabSz="995690">
              <a:lnSpc>
                <a:spcPct val="150000"/>
              </a:lnSpc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Обзор нарушений трудового законодательства </a:t>
            </a:r>
          </a:p>
          <a:p>
            <a:pPr algn="ctr" defTabSz="995690">
              <a:lnSpc>
                <a:spcPct val="150000"/>
              </a:lnSpc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2019 году на предприятиях </a:t>
            </a:r>
          </a:p>
          <a:p>
            <a:pPr algn="ctr" defTabSz="995690">
              <a:lnSpc>
                <a:spcPct val="150000"/>
              </a:lnSpc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агропромышленного комплекса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3422228" y="6444927"/>
            <a:ext cx="3134579" cy="7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569" tIns="49785" rIns="99569" bIns="49785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EEECE1"/>
                </a:solidFill>
                <a:latin typeface="Georgia" pitchFamily="18" charset="0"/>
              </a:rPr>
              <a:t>24 декабря 2019 года </a:t>
            </a:r>
            <a:endParaRPr lang="ru-RU" b="1" dirty="0">
              <a:solidFill>
                <a:srgbClr val="EEECE1"/>
              </a:solidFill>
              <a:latin typeface="Georgia" pitchFamily="18" charset="0"/>
            </a:endParaRPr>
          </a:p>
          <a:p>
            <a:pPr algn="ctr"/>
            <a:r>
              <a:rPr lang="ru-RU" b="1" dirty="0" err="1">
                <a:solidFill>
                  <a:srgbClr val="EEECE1"/>
                </a:solidFill>
                <a:latin typeface="Georgia" pitchFamily="18" charset="0"/>
              </a:rPr>
              <a:t>г</a:t>
            </a:r>
            <a:r>
              <a:rPr lang="ru-RU" b="1" dirty="0" err="1" smtClean="0">
                <a:solidFill>
                  <a:srgbClr val="EEECE1"/>
                </a:solidFill>
                <a:latin typeface="Georgia" pitchFamily="18" charset="0"/>
              </a:rPr>
              <a:t>.Уфа</a:t>
            </a:r>
            <a:endParaRPr lang="ru-RU" b="1" dirty="0">
              <a:solidFill>
                <a:srgbClr val="EEECE1"/>
              </a:solidFill>
              <a:latin typeface="Georgia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441575" y="1477963"/>
            <a:ext cx="5810250" cy="476250"/>
          </a:xfrm>
          <a:prstGeom prst="rect">
            <a:avLst/>
          </a:prstGeom>
          <a:ln>
            <a:noFill/>
          </a:ln>
        </p:spPr>
        <p:txBody>
          <a:bodyPr lIns="99569" tIns="49785" rIns="99569" bIns="49785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95690"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инспекция труда в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Республике Башкортостан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5156" y="5292799"/>
            <a:ext cx="4591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Ванскова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Оксана Вячеславовна</a:t>
            </a:r>
          </a:p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Заместитель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руководителя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6300" y="135211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95690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инспекция труда в Республике Башкортостан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0156" y="1980431"/>
            <a:ext cx="964907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Чек-лист №31: </a:t>
            </a:r>
            <a:r>
              <a:rPr lang="ru-RU" b="1" dirty="0" smtClean="0">
                <a:solidFill>
                  <a:schemeClr val="bg1"/>
                </a:solidFill>
                <a:cs typeface="Times New Roman" pitchFamily="18" charset="0"/>
              </a:rPr>
              <a:t>ф</a:t>
            </a:r>
            <a:r>
              <a:rPr lang="ru-RU" b="1" dirty="0" smtClean="0">
                <a:solidFill>
                  <a:schemeClr val="bg1"/>
                </a:solidFill>
              </a:rPr>
              <a:t>орма </a:t>
            </a:r>
            <a:r>
              <a:rPr lang="ru-RU" b="1" dirty="0">
                <a:solidFill>
                  <a:schemeClr val="bg1"/>
                </a:solidFill>
              </a:rPr>
              <a:t>проверочного листа (списка контрольных вопросов)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для осуществления федерального государственного надзора за соблюдением трудового законодательства и иных нормативных правовых актов, содержащих нормы трудового права по созданию и функционированию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системы </a:t>
            </a:r>
            <a:r>
              <a:rPr lang="ru-RU" b="1" dirty="0">
                <a:solidFill>
                  <a:schemeClr val="bg1"/>
                </a:solidFill>
              </a:rPr>
              <a:t>управления охраной труда</a:t>
            </a:r>
            <a:endParaRPr lang="ru-RU" dirty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в организации не разработана система управления охраной труда.</a:t>
            </a:r>
          </a:p>
          <a:p>
            <a:pPr marL="342900" indent="-342900" algn="ctr">
              <a:buFontTx/>
              <a:buChar char="-"/>
            </a:pP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За несоблюдение указанного требования предусмотрена административная ответственность по </a:t>
            </a:r>
            <a:r>
              <a:rPr lang="ru-RU" b="1" dirty="0" smtClean="0">
                <a:solidFill>
                  <a:srgbClr val="FF5050"/>
                </a:solidFill>
              </a:rPr>
              <a:t>ч.1 </a:t>
            </a:r>
            <a:r>
              <a:rPr lang="ru-RU" b="1" dirty="0">
                <a:solidFill>
                  <a:srgbClr val="FF5050"/>
                </a:solidFill>
              </a:rPr>
              <a:t>ст.5.27.1 КоАП РФ в виде штрафа  </a:t>
            </a: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в размере </a:t>
            </a:r>
            <a:r>
              <a:rPr lang="ru-RU" b="1" dirty="0" smtClean="0">
                <a:solidFill>
                  <a:srgbClr val="FF5050"/>
                </a:solidFill>
              </a:rPr>
              <a:t>от 50 </a:t>
            </a:r>
            <a:r>
              <a:rPr lang="ru-RU" b="1" dirty="0">
                <a:solidFill>
                  <a:srgbClr val="FF5050"/>
                </a:solidFill>
              </a:rPr>
              <a:t>до </a:t>
            </a:r>
            <a:r>
              <a:rPr lang="ru-RU" b="1" dirty="0" smtClean="0">
                <a:solidFill>
                  <a:srgbClr val="FF5050"/>
                </a:solidFill>
              </a:rPr>
              <a:t>80 </a:t>
            </a:r>
            <a:r>
              <a:rPr lang="ru-RU" b="1" dirty="0">
                <a:solidFill>
                  <a:srgbClr val="FF5050"/>
                </a:solidFill>
              </a:rPr>
              <a:t>тыс. руб.</a:t>
            </a:r>
          </a:p>
          <a:p>
            <a:pPr marL="342900" indent="-342900" algn="ctr">
              <a:buFontTx/>
              <a:buChar char="-"/>
            </a:pPr>
            <a:endParaRPr lang="ru-RU" dirty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016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36923" y="1509356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Государственная инспекция труда в Республике Башкортостан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2164" y="3237937"/>
            <a:ext cx="98648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51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8268" y="1581579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95690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инспекция труда в Республике Башкортостан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2204" y="2268463"/>
            <a:ext cx="878497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Чек-лист №1:</a:t>
            </a:r>
            <a:r>
              <a:rPr lang="ru-RU" b="1" dirty="0" smtClean="0">
                <a:solidFill>
                  <a:schemeClr val="bg1"/>
                </a:solidFill>
              </a:rPr>
              <a:t>  форма </a:t>
            </a:r>
            <a:r>
              <a:rPr lang="ru-RU" b="1" dirty="0">
                <a:solidFill>
                  <a:schemeClr val="bg1"/>
                </a:solidFill>
              </a:rPr>
              <a:t>проверочного листа (списка контрольных вопросов)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для осуществления федерального государственного надзора за соблюдением трудового законодательства и иных нормативных правовых актов, содержащих нормы трудового права по проверке порядка оформления приема на </a:t>
            </a:r>
            <a:r>
              <a:rPr lang="ru-RU" b="1" dirty="0" smtClean="0">
                <a:solidFill>
                  <a:schemeClr val="bg1"/>
                </a:solidFill>
              </a:rPr>
              <a:t>работу.</a:t>
            </a: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трудовой договор с работником заключен, но экземпляр договора работнику не вручен;</a:t>
            </a: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- работник не ознакомлен с действующими у работодателя локальными нормативными актами.</a:t>
            </a:r>
          </a:p>
          <a:p>
            <a:pPr marL="342900" indent="-342900" algn="ctr">
              <a:buFontTx/>
              <a:buChar char="-"/>
            </a:pP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rgbClr val="FF5050"/>
                </a:solidFill>
              </a:rPr>
              <a:t>За несоблюдение указанных требований предусмотрена административная ответственность по ч.1 ст.5.27 КоАП РФ в виде штрафа в размере  от 30 до 50 тыс. руб.</a:t>
            </a:r>
          </a:p>
          <a:p>
            <a:pPr marL="342900" indent="-342900" algn="ctr">
              <a:buFontTx/>
              <a:buChar char="-"/>
            </a:pPr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70136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6300" y="135211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95690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инспекция труда в Республике Башкортостан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0156" y="1752226"/>
            <a:ext cx="9865096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Чек-лист №2: </a:t>
            </a:r>
            <a:r>
              <a:rPr lang="ru-RU" b="1" dirty="0" smtClean="0">
                <a:solidFill>
                  <a:schemeClr val="bg1"/>
                </a:solidFill>
              </a:rPr>
              <a:t>форма </a:t>
            </a:r>
            <a:r>
              <a:rPr lang="ru-RU" b="1" dirty="0">
                <a:solidFill>
                  <a:schemeClr val="bg1"/>
                </a:solidFill>
              </a:rPr>
              <a:t>проверочного листа (списка контрольных вопросов)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для осуществления федерального государственного надзора за соблюдением трудового законодательства и иных нормативных правовых актов, содержащих нормы трудового права по проверке соблюдения требований по содержанию трудовых </a:t>
            </a:r>
            <a:r>
              <a:rPr lang="ru-RU" b="1" dirty="0" smtClean="0">
                <a:solidFill>
                  <a:schemeClr val="bg1"/>
                </a:solidFill>
              </a:rPr>
              <a:t>договоров.</a:t>
            </a: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не определены условия оплаты труда, имеется лишь ссылка на сдельные расценки;</a:t>
            </a: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не указаны условия труда на рабочем месте, класс условий (оптимальные, допустимые, вредные, класс 2.0, 3.1, 3.2 и т.д.).</a:t>
            </a:r>
          </a:p>
          <a:p>
            <a:pPr marL="342900" indent="-342900" algn="ctr">
              <a:buFontTx/>
              <a:buChar char="-"/>
            </a:pP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За несоблюдение указанных требований предусмотрена административная ответственность по </a:t>
            </a:r>
            <a:r>
              <a:rPr lang="ru-RU" b="1" dirty="0" smtClean="0">
                <a:solidFill>
                  <a:srgbClr val="FF5050"/>
                </a:solidFill>
              </a:rPr>
              <a:t>ч.4 </a:t>
            </a:r>
            <a:r>
              <a:rPr lang="ru-RU" b="1" dirty="0">
                <a:solidFill>
                  <a:srgbClr val="FF5050"/>
                </a:solidFill>
              </a:rPr>
              <a:t>ст.5.27 КоАП РФ в виде штрафа </a:t>
            </a:r>
            <a:endParaRPr lang="ru-RU" b="1" dirty="0" smtClean="0">
              <a:solidFill>
                <a:srgbClr val="FF5050"/>
              </a:solidFill>
            </a:endParaRPr>
          </a:p>
          <a:p>
            <a:pPr algn="ctr"/>
            <a:r>
              <a:rPr lang="ru-RU" b="1" dirty="0" smtClean="0">
                <a:solidFill>
                  <a:srgbClr val="FF5050"/>
                </a:solidFill>
              </a:rPr>
              <a:t>в </a:t>
            </a:r>
            <a:r>
              <a:rPr lang="ru-RU" b="1" dirty="0">
                <a:solidFill>
                  <a:srgbClr val="FF5050"/>
                </a:solidFill>
              </a:rPr>
              <a:t>размере  от </a:t>
            </a:r>
            <a:r>
              <a:rPr lang="ru-RU" b="1" dirty="0" smtClean="0">
                <a:solidFill>
                  <a:srgbClr val="FF5050"/>
                </a:solidFill>
              </a:rPr>
              <a:t>50 </a:t>
            </a:r>
            <a:r>
              <a:rPr lang="ru-RU" b="1" dirty="0">
                <a:solidFill>
                  <a:srgbClr val="FF5050"/>
                </a:solidFill>
              </a:rPr>
              <a:t>до </a:t>
            </a:r>
            <a:r>
              <a:rPr lang="ru-RU" b="1" dirty="0" smtClean="0">
                <a:solidFill>
                  <a:srgbClr val="FF5050"/>
                </a:solidFill>
              </a:rPr>
              <a:t>100 </a:t>
            </a:r>
            <a:r>
              <a:rPr lang="ru-RU" b="1" dirty="0">
                <a:solidFill>
                  <a:srgbClr val="FF5050"/>
                </a:solidFill>
              </a:rPr>
              <a:t>тыс. руб.</a:t>
            </a:r>
          </a:p>
          <a:p>
            <a:pPr marL="342900" indent="-342900" algn="ctr">
              <a:buFontTx/>
              <a:buChar char="-"/>
            </a:pPr>
            <a:endParaRPr lang="ru-RU" b="1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endParaRPr lang="ru-RU" dirty="0">
              <a:solidFill>
                <a:schemeClr val="bg1"/>
              </a:solidFill>
            </a:endParaRPr>
          </a:p>
          <a:p>
            <a:pPr algn="ctr"/>
            <a:endParaRPr lang="ru-RU" sz="1100" b="1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/>
              <a:t>  </a:t>
            </a:r>
            <a:r>
              <a:rPr lang="ru-RU" dirty="0" smtClean="0"/>
              <a:t>    </a:t>
            </a:r>
            <a:endParaRPr lang="ru-RU" sz="1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901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46300" y="135211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95690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инспекция труда в Республике Башкортостан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172" y="1980431"/>
            <a:ext cx="972108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Чек-лист №5: </a:t>
            </a:r>
            <a:r>
              <a:rPr lang="ru-RU" b="1" dirty="0">
                <a:solidFill>
                  <a:schemeClr val="bg1"/>
                </a:solidFill>
              </a:rPr>
              <a:t>Форма проверочного листа (списка контрольных вопросов)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для осуществления федерального государственного надзора за соблюдением трудового законодательства и иных нормативных правовых актов, содержащих нормы трудового права по проверке соблюдения общих требований по установлению режима работы и учету рабочего </a:t>
            </a:r>
            <a:r>
              <a:rPr lang="ru-RU" b="1" dirty="0" smtClean="0">
                <a:solidFill>
                  <a:schemeClr val="bg1"/>
                </a:solidFill>
              </a:rPr>
              <a:t>времени.</a:t>
            </a:r>
            <a:endParaRPr lang="ru-RU" b="1" dirty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работнику установлен перерыв на обед с 09.30 до 13.00 часов (3,5 часа), тогда как в силу ст.108 Трудового Кодекса РФ перерыв не может превышать 2 часов;</a:t>
            </a: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из </a:t>
            </a:r>
            <a:r>
              <a:rPr lang="ru-RU" b="1" dirty="0">
                <a:solidFill>
                  <a:schemeClr val="bg1"/>
                </a:solidFill>
              </a:rPr>
              <a:t>табеля </a:t>
            </a:r>
            <a:r>
              <a:rPr lang="ru-RU" b="1" dirty="0" smtClean="0">
                <a:solidFill>
                  <a:schemeClr val="bg1"/>
                </a:solidFill>
              </a:rPr>
              <a:t>учета рабочего времени следует</a:t>
            </a:r>
            <a:r>
              <a:rPr lang="ru-RU" b="1" dirty="0">
                <a:solidFill>
                  <a:schemeClr val="bg1"/>
                </a:solidFill>
              </a:rPr>
              <a:t>, что работник отработал 29 дней из 30 возможных </a:t>
            </a:r>
            <a:r>
              <a:rPr lang="ru-RU" b="1" dirty="0" smtClean="0">
                <a:solidFill>
                  <a:schemeClr val="bg1"/>
                </a:solidFill>
              </a:rPr>
              <a:t>, всего отработано 235 часов: </a:t>
            </a:r>
          </a:p>
          <a:p>
            <a:pPr marL="457200" indent="-457200" algn="ctr">
              <a:buAutoNum type="arabicParenR"/>
            </a:pPr>
            <a:r>
              <a:rPr lang="ru-RU" b="1" dirty="0" smtClean="0">
                <a:solidFill>
                  <a:schemeClr val="bg1"/>
                </a:solidFill>
              </a:rPr>
              <a:t>ст.110 Трудового Кодекса РФ – еженедельный перерыв не менее 42 часов.</a:t>
            </a:r>
          </a:p>
          <a:p>
            <a:pPr marL="457200" indent="-457200" algn="ctr">
              <a:buAutoNum type="arabicParenR"/>
            </a:pPr>
            <a:r>
              <a:rPr lang="ru-RU" b="1" dirty="0" smtClean="0">
                <a:solidFill>
                  <a:schemeClr val="bg1"/>
                </a:solidFill>
              </a:rPr>
              <a:t>ст.99, 113 Трудового Кодекса РФ -  привлечение к сверхурочной работе и к работе в выходные дни строго по письменному согласию работника и по согласованию с ППО.</a:t>
            </a: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За несоблюдение указанных требований предусмотрена административная ответственность по ч.1 ст.5.27 КоАП РФ в виде штрафа в </a:t>
            </a:r>
            <a:endParaRPr lang="ru-RU" b="1" dirty="0" smtClean="0">
              <a:solidFill>
                <a:srgbClr val="FF5050"/>
              </a:solidFill>
            </a:endParaRPr>
          </a:p>
          <a:p>
            <a:pPr algn="ctr"/>
            <a:r>
              <a:rPr lang="ru-RU" b="1" dirty="0" smtClean="0">
                <a:solidFill>
                  <a:srgbClr val="FF5050"/>
                </a:solidFill>
              </a:rPr>
              <a:t>размере  </a:t>
            </a:r>
            <a:r>
              <a:rPr lang="ru-RU" b="1" dirty="0">
                <a:solidFill>
                  <a:srgbClr val="FF5050"/>
                </a:solidFill>
              </a:rPr>
              <a:t>от 30 до 50 тыс. руб.</a:t>
            </a: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endParaRPr lang="ru-RU" dirty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702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180" y="2196455"/>
            <a:ext cx="921702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Чек-лист №7: </a:t>
            </a:r>
            <a:r>
              <a:rPr lang="ru-RU" b="1" dirty="0">
                <a:solidFill>
                  <a:schemeClr val="bg1"/>
                </a:solidFill>
              </a:rPr>
              <a:t>Форма проверочного листа (списка контрольных вопросов)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для осуществления федерального государственного надзора за соблюдением трудового законодательства и иных нормативных правовых актов, содержащих нормы трудового права по проверке соблюдения общих требований по установлению и выплате заработной </a:t>
            </a:r>
            <a:r>
              <a:rPr lang="ru-RU" b="1" dirty="0" smtClean="0">
                <a:solidFill>
                  <a:schemeClr val="bg1"/>
                </a:solidFill>
              </a:rPr>
              <a:t>платы.</a:t>
            </a: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работа в выходные дни в двойном размере не оплачена;</a:t>
            </a: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сверхурочная работа в установленном порядке не оплачена;</a:t>
            </a: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работодателем установлены сроки выплаты заработной платы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«до 28» и «до 15» числа;</a:t>
            </a: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сроки выплаты заработной платы установлены в Положении об оплате, тогда как необходимо их указать в коллективном договоре, в ПВТР, в трудовом договоре;</a:t>
            </a: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фактически выплата заработной платы производится один раз в месяц.</a:t>
            </a: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За несоблюдение указанных требований предусмотрена административная ответственность по </a:t>
            </a:r>
            <a:r>
              <a:rPr lang="ru-RU" b="1" dirty="0" smtClean="0">
                <a:solidFill>
                  <a:srgbClr val="FF5050"/>
                </a:solidFill>
              </a:rPr>
              <a:t>ч.6 </a:t>
            </a:r>
            <a:r>
              <a:rPr lang="ru-RU" b="1" dirty="0">
                <a:solidFill>
                  <a:srgbClr val="FF5050"/>
                </a:solidFill>
              </a:rPr>
              <a:t>ст.5.27 КоАП РФ в виде штрафа </a:t>
            </a: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в размере  от </a:t>
            </a:r>
            <a:r>
              <a:rPr lang="ru-RU" b="1" dirty="0" smtClean="0">
                <a:solidFill>
                  <a:srgbClr val="FF5050"/>
                </a:solidFill>
              </a:rPr>
              <a:t>30 </a:t>
            </a:r>
            <a:r>
              <a:rPr lang="ru-RU" b="1" dirty="0">
                <a:solidFill>
                  <a:srgbClr val="FF5050"/>
                </a:solidFill>
              </a:rPr>
              <a:t>до </a:t>
            </a:r>
            <a:r>
              <a:rPr lang="ru-RU" b="1" dirty="0" smtClean="0">
                <a:solidFill>
                  <a:srgbClr val="FF5050"/>
                </a:solidFill>
              </a:rPr>
              <a:t>50 тыс</a:t>
            </a:r>
            <a:r>
              <a:rPr lang="ru-RU" b="1" dirty="0">
                <a:solidFill>
                  <a:srgbClr val="FF5050"/>
                </a:solidFill>
              </a:rPr>
              <a:t>. руб.</a:t>
            </a:r>
          </a:p>
          <a:p>
            <a:pPr marL="342900" indent="-342900" algn="ctr">
              <a:buFontTx/>
              <a:buChar char="-"/>
            </a:pPr>
            <a:endParaRPr lang="ru-RU" dirty="0" smtClean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6300" y="135211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95690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инспекция труда в Республике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476514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6300" y="135211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95690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инспекция труда в Республике Башкортостан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42244" y="2124447"/>
            <a:ext cx="871296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Чек-лист №21: </a:t>
            </a:r>
            <a:r>
              <a:rPr lang="ru-RU" b="1" dirty="0">
                <a:solidFill>
                  <a:schemeClr val="bg1"/>
                </a:solidFill>
              </a:rPr>
              <a:t>Форма проверочного листа (списка контрольных вопросов</a:t>
            </a:r>
            <a:r>
              <a:rPr lang="ru-RU" b="1" dirty="0" smtClean="0">
                <a:solidFill>
                  <a:schemeClr val="bg1"/>
                </a:solidFill>
              </a:rPr>
              <a:t>) для </a:t>
            </a:r>
            <a:r>
              <a:rPr lang="ru-RU" b="1" dirty="0">
                <a:solidFill>
                  <a:schemeClr val="bg1"/>
                </a:solidFill>
              </a:rPr>
              <a:t>осуществления федерального государственного надзора за соблюдением трудового законодательства и иных нормативных правовых актов, содержащих нормы трудового права по проведению специальной оценки условий </a:t>
            </a:r>
            <a:r>
              <a:rPr lang="ru-RU" b="1" dirty="0" smtClean="0">
                <a:solidFill>
                  <a:schemeClr val="bg1"/>
                </a:solidFill>
              </a:rPr>
              <a:t>труда.</a:t>
            </a:r>
          </a:p>
          <a:p>
            <a:pPr marL="342900" indent="-342900" algn="ctr">
              <a:buFontTx/>
              <a:buChar char="-"/>
            </a:pPr>
            <a:endParaRPr lang="ru-RU" b="1" dirty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Специальная оценка условий труда на рабочем месте не проведена.</a:t>
            </a:r>
          </a:p>
          <a:p>
            <a:pPr marL="342900" indent="-342900" algn="ctr">
              <a:buFontTx/>
              <a:buChar char="-"/>
            </a:pP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За несоблюдение </a:t>
            </a:r>
            <a:r>
              <a:rPr lang="ru-RU" b="1" dirty="0" smtClean="0">
                <a:solidFill>
                  <a:srgbClr val="FF5050"/>
                </a:solidFill>
              </a:rPr>
              <a:t>указанного требования </a:t>
            </a:r>
            <a:r>
              <a:rPr lang="ru-RU" b="1" dirty="0">
                <a:solidFill>
                  <a:srgbClr val="FF5050"/>
                </a:solidFill>
              </a:rPr>
              <a:t>предусмотрена административная ответственность по </a:t>
            </a:r>
            <a:r>
              <a:rPr lang="ru-RU" b="1" dirty="0" smtClean="0">
                <a:solidFill>
                  <a:srgbClr val="FF5050"/>
                </a:solidFill>
              </a:rPr>
              <a:t>ч.2 ст.5.27.1 </a:t>
            </a:r>
            <a:r>
              <a:rPr lang="ru-RU" b="1" dirty="0">
                <a:solidFill>
                  <a:srgbClr val="FF5050"/>
                </a:solidFill>
              </a:rPr>
              <a:t>КоАП РФ в виде штрафа </a:t>
            </a:r>
            <a:r>
              <a:rPr lang="ru-RU" b="1" dirty="0" smtClean="0">
                <a:solidFill>
                  <a:srgbClr val="FF5050"/>
                </a:solidFill>
              </a:rPr>
              <a:t> в </a:t>
            </a:r>
            <a:r>
              <a:rPr lang="ru-RU" b="1" dirty="0">
                <a:solidFill>
                  <a:srgbClr val="FF5050"/>
                </a:solidFill>
              </a:rPr>
              <a:t>размере  от </a:t>
            </a:r>
            <a:r>
              <a:rPr lang="ru-RU" b="1" dirty="0" smtClean="0">
                <a:solidFill>
                  <a:srgbClr val="FF5050"/>
                </a:solidFill>
              </a:rPr>
              <a:t>50 </a:t>
            </a:r>
            <a:r>
              <a:rPr lang="ru-RU" b="1" dirty="0">
                <a:solidFill>
                  <a:srgbClr val="FF5050"/>
                </a:solidFill>
              </a:rPr>
              <a:t>до </a:t>
            </a:r>
            <a:r>
              <a:rPr lang="ru-RU" b="1" dirty="0" smtClean="0">
                <a:solidFill>
                  <a:srgbClr val="FF5050"/>
                </a:solidFill>
              </a:rPr>
              <a:t>80 </a:t>
            </a:r>
            <a:r>
              <a:rPr lang="ru-RU" b="1" dirty="0">
                <a:solidFill>
                  <a:srgbClr val="FF5050"/>
                </a:solidFill>
              </a:rPr>
              <a:t>тыс. руб.</a:t>
            </a:r>
          </a:p>
          <a:p>
            <a:pPr marL="342900" indent="-342900" algn="ctr">
              <a:buFontTx/>
              <a:buChar char="-"/>
            </a:pPr>
            <a:endParaRPr lang="ru-RU" b="1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endParaRPr lang="ru-RU" b="1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endParaRPr lang="ru-RU" dirty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9431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6300" y="135211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95690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инспекция труда в Республике Башкортостан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2164" y="1908423"/>
            <a:ext cx="957706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Чек-лист №27: </a:t>
            </a:r>
            <a:r>
              <a:rPr lang="ru-RU" b="1" dirty="0">
                <a:solidFill>
                  <a:schemeClr val="bg1"/>
                </a:solidFill>
              </a:rPr>
              <a:t>Форма проверочного листа (списка контрольных вопросов)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для осуществления федерального государственного надзора за соблюдением трудового законодательства и иных нормативных правовых актов, содержащих нормы трудового права по проведению обязательных предварительных и периодических медицинских </a:t>
            </a:r>
            <a:r>
              <a:rPr lang="ru-RU" b="1" dirty="0" smtClean="0">
                <a:solidFill>
                  <a:schemeClr val="bg1"/>
                </a:solidFill>
              </a:rPr>
              <a:t>осмотров.</a:t>
            </a: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работодателем не организовано прохождение работником предварительного медицинского осмотра.</a:t>
            </a:r>
          </a:p>
          <a:p>
            <a:pPr marL="342900" indent="-342900" algn="ctr">
              <a:buFontTx/>
              <a:buChar char="-"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За несоблюдение указанного требования предусмотрена административная ответственность по </a:t>
            </a:r>
            <a:r>
              <a:rPr lang="ru-RU" b="1" dirty="0" smtClean="0">
                <a:solidFill>
                  <a:srgbClr val="FF5050"/>
                </a:solidFill>
              </a:rPr>
              <a:t>ч.3 </a:t>
            </a:r>
            <a:r>
              <a:rPr lang="ru-RU" b="1" dirty="0">
                <a:solidFill>
                  <a:srgbClr val="FF5050"/>
                </a:solidFill>
              </a:rPr>
              <a:t>ст.5.27.1 КоАП РФ в виде штрафа  </a:t>
            </a:r>
            <a:endParaRPr lang="ru-RU" b="1" dirty="0" smtClean="0">
              <a:solidFill>
                <a:srgbClr val="FF5050"/>
              </a:solidFill>
            </a:endParaRPr>
          </a:p>
          <a:p>
            <a:pPr algn="ctr"/>
            <a:r>
              <a:rPr lang="ru-RU" b="1" dirty="0" smtClean="0">
                <a:solidFill>
                  <a:srgbClr val="FF5050"/>
                </a:solidFill>
              </a:rPr>
              <a:t>в </a:t>
            </a:r>
            <a:r>
              <a:rPr lang="ru-RU" b="1" dirty="0">
                <a:solidFill>
                  <a:srgbClr val="FF5050"/>
                </a:solidFill>
              </a:rPr>
              <a:t>размере  от </a:t>
            </a:r>
            <a:r>
              <a:rPr lang="ru-RU" b="1" dirty="0" smtClean="0">
                <a:solidFill>
                  <a:srgbClr val="FF5050"/>
                </a:solidFill>
              </a:rPr>
              <a:t>110 </a:t>
            </a:r>
            <a:r>
              <a:rPr lang="ru-RU" b="1" dirty="0">
                <a:solidFill>
                  <a:srgbClr val="FF5050"/>
                </a:solidFill>
              </a:rPr>
              <a:t>до </a:t>
            </a:r>
            <a:r>
              <a:rPr lang="ru-RU" b="1" dirty="0" smtClean="0">
                <a:solidFill>
                  <a:srgbClr val="FF5050"/>
                </a:solidFill>
              </a:rPr>
              <a:t>130 </a:t>
            </a:r>
            <a:r>
              <a:rPr lang="ru-RU" b="1" dirty="0">
                <a:solidFill>
                  <a:srgbClr val="FF5050"/>
                </a:solidFill>
              </a:rPr>
              <a:t>тыс. руб.</a:t>
            </a:r>
          </a:p>
          <a:p>
            <a:pPr marL="342900" indent="-342900" algn="ctr">
              <a:buFontTx/>
              <a:buChar char="-"/>
            </a:pP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157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6300" y="135211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95690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инспекция труда в Республике Башкортостан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0156" y="1980431"/>
            <a:ext cx="964907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Чек-лист №28: ф</a:t>
            </a:r>
            <a:r>
              <a:rPr lang="ru-RU" b="1" dirty="0" smtClean="0">
                <a:solidFill>
                  <a:schemeClr val="bg1"/>
                </a:solidFill>
              </a:rPr>
              <a:t>орма </a:t>
            </a:r>
            <a:r>
              <a:rPr lang="ru-RU" b="1" dirty="0">
                <a:solidFill>
                  <a:schemeClr val="bg1"/>
                </a:solidFill>
              </a:rPr>
              <a:t>проверочного листа (списка контрольных вопросов)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для осуществления федерального государственного надзора за соблюдением трудового законодательства и иных нормативных правовых актов, содержащих нормы трудового права по организации обучения по охране </a:t>
            </a:r>
            <a:r>
              <a:rPr lang="ru-RU" b="1" dirty="0" smtClean="0">
                <a:solidFill>
                  <a:schemeClr val="bg1"/>
                </a:solidFill>
              </a:rPr>
              <a:t>труда.</a:t>
            </a: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при приеме на работу работник не прошел обучение требованиям охраны труда.</a:t>
            </a:r>
          </a:p>
          <a:p>
            <a:pPr marL="342900" indent="-342900" algn="ctr">
              <a:buFontTx/>
              <a:buChar char="-"/>
            </a:pP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За несоблюдение указанного требования предусмотрена административная ответственность по ч.3 ст.5.27.1 КоАП РФ в виде штрафа  </a:t>
            </a: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в размере  от 110 до 130 тыс. руб.</a:t>
            </a:r>
          </a:p>
          <a:p>
            <a:pPr marL="342900" indent="-342900" algn="ctr">
              <a:buFontTx/>
              <a:buChar char="-"/>
            </a:pPr>
            <a:endParaRPr lang="ru-RU" dirty="0">
              <a:solidFill>
                <a:srgbClr val="FF5050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96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6300" y="135211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95690"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инспекция труда в Республике Башкортостан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0156" y="1980431"/>
            <a:ext cx="964907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Чек-лист №30: </a:t>
            </a:r>
            <a:r>
              <a:rPr lang="ru-RU" b="1" dirty="0" smtClean="0">
                <a:solidFill>
                  <a:schemeClr val="bg1"/>
                </a:solidFill>
                <a:cs typeface="Times New Roman" pitchFamily="18" charset="0"/>
              </a:rPr>
              <a:t>ф</a:t>
            </a:r>
            <a:r>
              <a:rPr lang="ru-RU" b="1" dirty="0" smtClean="0">
                <a:solidFill>
                  <a:schemeClr val="bg1"/>
                </a:solidFill>
              </a:rPr>
              <a:t>орма </a:t>
            </a:r>
            <a:r>
              <a:rPr lang="ru-RU" b="1" dirty="0">
                <a:solidFill>
                  <a:schemeClr val="bg1"/>
                </a:solidFill>
              </a:rPr>
              <a:t>проверочного листа (списка контрольных вопросов)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для осуществления федерального государственного надзора за соблюдением трудового законодательства и иных нормативных правовых актов, содержащих нормы трудового права по приобретению, выдаче и применению прошедших обязательную сертификацию или декларирование соответствия средств индивидуальной и коллективной </a:t>
            </a:r>
            <a:r>
              <a:rPr lang="ru-RU" b="1" dirty="0" smtClean="0">
                <a:solidFill>
                  <a:schemeClr val="bg1"/>
                </a:solidFill>
              </a:rPr>
              <a:t>защиты.</a:t>
            </a:r>
            <a:endParaRPr lang="ru-RU" dirty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работник не обеспечен средствами индивидуальной защиты.</a:t>
            </a:r>
          </a:p>
          <a:p>
            <a:pPr marL="342900" indent="-342900" algn="ctr">
              <a:buFontTx/>
              <a:buChar char="-"/>
            </a:pP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За несоблюдение указанного требования предусмотрена административная ответственность по </a:t>
            </a:r>
            <a:r>
              <a:rPr lang="ru-RU" b="1" dirty="0" smtClean="0">
                <a:solidFill>
                  <a:srgbClr val="FF5050"/>
                </a:solidFill>
              </a:rPr>
              <a:t>ч.4 </a:t>
            </a:r>
            <a:r>
              <a:rPr lang="ru-RU" b="1" dirty="0">
                <a:solidFill>
                  <a:srgbClr val="FF5050"/>
                </a:solidFill>
              </a:rPr>
              <a:t>ст.5.27.1 КоАП РФ в виде штрафа  </a:t>
            </a:r>
          </a:p>
          <a:p>
            <a:pPr algn="ctr"/>
            <a:r>
              <a:rPr lang="ru-RU" b="1" dirty="0">
                <a:solidFill>
                  <a:srgbClr val="FF5050"/>
                </a:solidFill>
              </a:rPr>
              <a:t>в размере </a:t>
            </a:r>
            <a:r>
              <a:rPr lang="ru-RU" b="1" dirty="0" smtClean="0">
                <a:solidFill>
                  <a:srgbClr val="FF5050"/>
                </a:solidFill>
              </a:rPr>
              <a:t>от 130 </a:t>
            </a:r>
            <a:r>
              <a:rPr lang="ru-RU" b="1" dirty="0">
                <a:solidFill>
                  <a:srgbClr val="FF5050"/>
                </a:solidFill>
              </a:rPr>
              <a:t>до </a:t>
            </a:r>
            <a:r>
              <a:rPr lang="ru-RU" b="1" dirty="0" smtClean="0">
                <a:solidFill>
                  <a:srgbClr val="FF5050"/>
                </a:solidFill>
              </a:rPr>
              <a:t>150 </a:t>
            </a:r>
            <a:r>
              <a:rPr lang="ru-RU" b="1" dirty="0">
                <a:solidFill>
                  <a:srgbClr val="FF5050"/>
                </a:solidFill>
              </a:rPr>
              <a:t>тыс. руб.</a:t>
            </a:r>
          </a:p>
          <a:p>
            <a:pPr marL="342900" indent="-342900" algn="ctr">
              <a:buFontTx/>
              <a:buChar char="-"/>
            </a:pPr>
            <a:endParaRPr lang="ru-RU" dirty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03245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8625</TotalTime>
  <Words>261</Words>
  <Application>Microsoft Office PowerPoint</Application>
  <PresentationFormat>Произвольный</PresentationFormat>
  <Paragraphs>100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Gvozdeva-user</dc:creator>
  <cp:lastModifiedBy>Хабирова Светлана Дамировна</cp:lastModifiedBy>
  <cp:revision>251</cp:revision>
  <cp:lastPrinted>2019-04-11T10:49:40Z</cp:lastPrinted>
  <dcterms:created xsi:type="dcterms:W3CDTF">2014-02-11T11:37:02Z</dcterms:created>
  <dcterms:modified xsi:type="dcterms:W3CDTF">2019-12-24T11:36:03Z</dcterms:modified>
</cp:coreProperties>
</file>