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01" r:id="rId3"/>
    <p:sldMasterId id="2147483725" r:id="rId4"/>
  </p:sldMasterIdLst>
  <p:notesMasterIdLst>
    <p:notesMasterId r:id="rId30"/>
  </p:notesMasterIdLst>
  <p:sldIdLst>
    <p:sldId id="676" r:id="rId5"/>
    <p:sldId id="751" r:id="rId6"/>
    <p:sldId id="392" r:id="rId7"/>
    <p:sldId id="852" r:id="rId8"/>
    <p:sldId id="811" r:id="rId9"/>
    <p:sldId id="814" r:id="rId10"/>
    <p:sldId id="816" r:id="rId11"/>
    <p:sldId id="853" r:id="rId12"/>
    <p:sldId id="812" r:id="rId13"/>
    <p:sldId id="856" r:id="rId14"/>
    <p:sldId id="877" r:id="rId15"/>
    <p:sldId id="878" r:id="rId16"/>
    <p:sldId id="854" r:id="rId17"/>
    <p:sldId id="874" r:id="rId18"/>
    <p:sldId id="875" r:id="rId19"/>
    <p:sldId id="850" r:id="rId20"/>
    <p:sldId id="824" r:id="rId21"/>
    <p:sldId id="860" r:id="rId22"/>
    <p:sldId id="847" r:id="rId23"/>
    <p:sldId id="813" r:id="rId24"/>
    <p:sldId id="870" r:id="rId25"/>
    <p:sldId id="833" r:id="rId26"/>
    <p:sldId id="825" r:id="rId27"/>
    <p:sldId id="839" r:id="rId28"/>
    <p:sldId id="848" r:id="rId2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4807"/>
    <a:srgbClr val="FFFFFF"/>
    <a:srgbClr val="5E5E5E"/>
    <a:srgbClr val="CD49A7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09" autoAdjust="0"/>
    <p:restoredTop sz="98403" autoAdjust="0"/>
  </p:normalViewPr>
  <p:slideViewPr>
    <p:cSldViewPr>
      <p:cViewPr>
        <p:scale>
          <a:sx n="70" d="100"/>
          <a:sy n="70" d="100"/>
        </p:scale>
        <p:origin x="-2814" y="-1074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492E5-15C6-48FF-AA8F-41A3951F61B8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773A3-F767-4D4B-816F-4FC24EBC73D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36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</a:endParaRPr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F52C4D-1496-4209-BFAF-6E1C1317743C}" type="slidenum">
              <a:rPr lang="ru-RU" smtClean="0">
                <a:latin typeface="Arial" pitchFamily="34" charset="0"/>
              </a:rPr>
              <a:pPr/>
              <a:t>2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</a:endParaRPr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B0B05843-86BD-4D7A-B935-2F30C35EF22A}" type="slidenum">
              <a:rPr lang="ru-RU" altLang="ru-RU" smtClean="0">
                <a:latin typeface="Arial" pitchFamily="34" charset="0"/>
              </a:rPr>
              <a:pPr eaLnBrk="1" hangingPunct="1"/>
              <a:t>3</a:t>
            </a:fld>
            <a:endParaRPr lang="ru-RU" alt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032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67F2FAF-E5BF-492E-94C7-B08D886CA555}" type="slidenum">
              <a:rPr lang="ru-RU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35DF92-60EE-4681-9A6A-2F184966D484}" type="slidenum">
              <a:rPr lang="ru-RU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35DF92-60EE-4681-9A6A-2F184966D484}" type="slidenum">
              <a:rPr lang="ru-RU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35DF92-60EE-4681-9A6A-2F184966D484}" type="slidenum">
              <a:rPr lang="ru-RU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75B39CB-66AA-4D9E-B88F-990639065CC0}" type="slidenum">
              <a:rPr lang="ru-RU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A7DBF0-17EB-46FB-9467-1C31A5C07904}" type="slidenum">
              <a:rPr lang="ru-RU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B86A9-A7D1-4E2A-9DC4-CF1FB79F4E9E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40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0" cy="88211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9" y="376518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22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99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19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905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236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08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97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5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0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58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631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15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964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36D45-6FBC-4772-89CA-361E189B89F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79F0C-EC95-4603-9533-1F9076B3CBC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4017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73CBB-7599-4D59-B16E-475E6B387A4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93165-C943-434F-B62C-85FB1D712D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2464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8CF63-EC1A-4E62-95CD-B75F9263413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F972B-29B5-4B64-84EC-B9DD081374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688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89918-CC03-40A4-8C35-32BA7826882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A6DEE-67FE-4338-95E9-97156B60F9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34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A604B-6396-4DAC-BBF6-9C2383AB7B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A3C3F-6B2A-4F77-B494-0DC249CE002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5218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6FF74-17A4-48B5-A8DD-55D65BE686A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37D1-226F-47DE-BEED-2B2C1BFEE3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01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3000" y="731519"/>
            <a:ext cx="3346704" cy="347472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3B0F6-F227-4EBD-8CED-6C9EEBCFE48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1E550-4BEF-4F54-A483-00F183AC07A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5977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F8163-94B9-41B8-BFC0-84A91B07F1B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3CC57-C113-4638-8712-8799D7D63E2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4705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AC3D6-51EA-4F81-A7A5-33A5C4CCD5C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70EB0-0F88-41F0-AD55-2B7E44CE0F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172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F4105-1B78-4DF3-BF8B-2BBBC803F91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05C7F-0B10-4172-93E3-74D0090E78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1301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B891-789E-4882-A510-8E2AB800C3F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6812F-6DF5-4003-9FA7-D14F4A6113C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84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1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8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3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9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1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1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1"/>
            <a:ext cx="6400800" cy="3474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1" y="6172201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93F2B7-FE92-4343-BB89-10D603DF0C2F}" type="datetimeFigureOut">
              <a:rPr lang="ru-RU" smtClean="0"/>
              <a:pPr/>
              <a:t>24.12.2019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1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F3B796-0951-4A1B-8464-A41710B9929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7A221-376E-453C-93FC-5475DB20BB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06A7-45B9-4247-948E-14DF9C302D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41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3B4481-C340-4BE1-BD56-567E0E1A5FD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26542C-1590-489D-82D9-54459505DE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27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frf.ru/etk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wmf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6.wmf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\\Slave3\foto_OPFR\Здание 2015\2015-07-04\IMG_003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8900" y="836613"/>
            <a:ext cx="8966200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9552" y="2065338"/>
            <a:ext cx="8136904" cy="2554545"/>
          </a:xfrm>
          <a:prstGeom prst="rect">
            <a:avLst/>
          </a:prstGeom>
          <a:solidFill>
            <a:schemeClr val="accent1">
              <a:lumMod val="50000"/>
              <a:alpha val="29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отдельных вопросах ведения сведений о трудовой деятельности в электронном виде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3250143" y="5950441"/>
            <a:ext cx="24373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24.12.2019</a:t>
            </a:r>
          </a:p>
          <a:p>
            <a:pPr algn="ctr"/>
            <a:r>
              <a:rPr lang="ru-RU" sz="2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Минсельхоз РБ </a:t>
            </a:r>
            <a:endParaRPr lang="ru-RU" sz="2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00113" y="44450"/>
            <a:ext cx="734853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Пенсионного фонда России по Республике Башкортостан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Принятие или изменение локальных нормативных актов с учетом мнения профсоюзной организации (при наличии);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endParaRPr lang="ru-RU" alt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Подготовку и обсуждение изменений в соглашения и коллективные договоры (при необходимости);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endParaRPr lang="ru-RU" alt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технической готовности к представлению сведений о трудовой деятельности в ПФР;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endParaRPr lang="ru-RU" alt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Уведомление </a:t>
            </a:r>
            <a:r>
              <a:rPr lang="ru-RU" alt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30 июня 2020 года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включительно работников в письменном виде об изменениях законодательства, связанных с формированием сведений о трудовой деятельности в электронном виде, а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о праве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выбора.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0"/>
            <a:ext cx="3168650" cy="260350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569840"/>
              </p:ext>
            </p:extLst>
          </p:nvPr>
        </p:nvGraphicFramePr>
        <p:xfrm>
          <a:off x="0" y="333375"/>
          <a:ext cx="9144000" cy="822978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9144000"/>
              </a:tblGrid>
              <a:tr h="579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целях реализации положений закона </a:t>
                      </a:r>
                      <a:r>
                        <a:rPr lang="ru-RU" altLang="ru-RU" sz="24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работодатели в течение 2020 года осуществляют следующие мероприятия</a:t>
                      </a:r>
                      <a:r>
                        <a:rPr lang="ru-RU" alt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600" b="1" kern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29" marB="45729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64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alt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31 декабря 2020 г.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включительно </a:t>
            </a:r>
            <a:r>
              <a:rPr lang="ru-RU" alt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работники </a:t>
            </a:r>
            <a:r>
              <a:rPr lang="ru-RU" alt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подают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работодателям </a:t>
            </a:r>
            <a:r>
              <a:rPr lang="ru-RU" alt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письменные заявления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своем выборе: о продолжении ведения работодателем трудовой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книжки 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либо о предоставлении работодателем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сведений о трудовой деятельности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ru-RU" alt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Лица, не имевшие возможности по 31 декабря 2020 года включительно подать работодателю одно из письменных заявлений, вправе сделать это в любое время, подав работодателю по основному месту работы, в том числе при трудоустройстве, соответствующее письменное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заявление.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Работник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подавший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заявление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продолжении ведения работодателем трудовой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книжки,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имеет право в последующем подать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работодателю заявление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предоставлении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сведений о </a:t>
            </a:r>
            <a:r>
              <a:rPr lang="ru-RU" alt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трудовой </a:t>
            </a: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деятельности;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Работникам, подавшим заявления о представлении сведений о трудовой деятельности, работодатели выдают трудовые книжки на руки и после этого освобождаются от ответственности за их ведение и хранение. При выдаче трудовой книжки в нее вносится соответствующая запись.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ru-RU" alt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ru-RU" alt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0"/>
            <a:ext cx="3168650" cy="260350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895403"/>
              </p:ext>
            </p:extLst>
          </p:nvPr>
        </p:nvGraphicFramePr>
        <p:xfrm>
          <a:off x="0" y="332656"/>
          <a:ext cx="9144000" cy="64770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9144000"/>
              </a:tblGrid>
              <a:tr h="6477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Порядок работы </a:t>
                      </a:r>
                    </a:p>
                  </a:txBody>
                  <a:tcPr marL="91427" marR="91427" marT="45791" marB="45791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45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Clr>
                <a:srgbClr val="FF0000"/>
              </a:buClr>
              <a:buNone/>
              <a:defRPr/>
            </a:pPr>
            <a:endParaRPr lang="ru-RU" alt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января 2020 работодатели представляют в ПФР ежемесячно до 15 числа месяца, следующего за месяцем, в котором имели место случаи приема на работу, перевода и увольнения, а также подача соответствующего заявления. </a:t>
            </a: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Работодатель </a:t>
            </a:r>
            <a:r>
              <a:rPr lang="ru-RU" alt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численностью работников 25 и более</a:t>
            </a:r>
            <a:r>
              <a:rPr lang="ru-RU" alt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представляет сведения о трудовой деятельности в форме электронного документа, подписанного усиленной квалифицированной электронной подписью (УКЭП).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представлении сведений впервые в отношении зарегистрированного лица страхователь одновременно представляет сведения о его трудовой деятельности по состоянию на 1 января 2020 года, а в случае, если указанные случаи в течение 2020 года отсутствовали, то не позднее 15 февраля 2021 года;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0"/>
            <a:ext cx="3168650" cy="260350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01016"/>
              </p:ext>
            </p:extLst>
          </p:nvPr>
        </p:nvGraphicFramePr>
        <p:xfrm>
          <a:off x="0" y="332656"/>
          <a:ext cx="9144000" cy="64770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9144000"/>
              </a:tblGrid>
              <a:tr h="6477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Порядок работы </a:t>
                      </a:r>
                    </a:p>
                  </a:txBody>
                  <a:tcPr marL="91427" marR="91427" marT="45791" marB="45791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96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892480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Clr>
                <a:srgbClr val="FF0000"/>
              </a:buClr>
              <a:buNone/>
              <a:defRPr/>
            </a:pPr>
            <a:endParaRPr lang="ru-RU" alt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000" dirty="0">
                <a:solidFill>
                  <a:srgbClr val="002060"/>
                </a:solidFill>
                <a:latin typeface="Franklin Gothic Book"/>
                <a:cs typeface="Arial" pitchFamily="34" charset="0"/>
              </a:rPr>
              <a:t>Начиная с 1 января 2021 года, в случае перевода, подачи зарегистрированным лицом заявления сведения предоставляются  ежемесячно не позднее 15-го числа месяца, следующего за отчетным, а в случаях приема на работу и увольнения работника сведения на данного работника представляются не позднее рабочего дня, следующего за днем издания соответствующего приказа (распоряжения</a:t>
            </a:r>
            <a:r>
              <a:rPr lang="ru-RU" altLang="ru-RU" sz="2000" dirty="0" smtClean="0">
                <a:solidFill>
                  <a:srgbClr val="002060"/>
                </a:solidFill>
                <a:latin typeface="Franklin Gothic Book"/>
                <a:cs typeface="Arial" pitchFamily="34" charset="0"/>
              </a:rPr>
              <a:t>)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2060"/>
                </a:solidFill>
                <a:latin typeface="Franklin Gothic Book"/>
                <a:cs typeface="Arial" pitchFamily="34" charset="0"/>
              </a:rPr>
              <a:t>ПФР </a:t>
            </a:r>
            <a:r>
              <a:rPr lang="ru-RU" altLang="ru-RU" sz="2000" dirty="0">
                <a:solidFill>
                  <a:srgbClr val="002060"/>
                </a:solidFill>
                <a:latin typeface="Franklin Gothic Book"/>
                <a:cs typeface="Arial" pitchFamily="34" charset="0"/>
              </a:rPr>
              <a:t>уже разработал проекты форм и форматов сведений, которые будет представлять страхователь в ПФР (СЗВ-ТД) и по которым будет осуществляться информирование   граждан об составе сведений ЭТК (СЗИ-ТД).</a:t>
            </a: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000" dirty="0">
                <a:solidFill>
                  <a:srgbClr val="002060"/>
                </a:solidFill>
                <a:latin typeface="Franklin Gothic Book"/>
                <a:cs typeface="Arial" pitchFamily="34" charset="0"/>
              </a:rPr>
              <a:t>С 2021 года ЭТК будет вестись на всех работающих, независимо от ведения бумажной трудовой книжки. </a:t>
            </a:r>
            <a:endParaRPr lang="ru-RU" altLang="ru-RU" sz="2000" dirty="0" smtClean="0">
              <a:solidFill>
                <a:srgbClr val="002060"/>
              </a:solidFill>
              <a:latin typeface="Franklin Gothic Book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000" dirty="0" smtClean="0">
                <a:solidFill>
                  <a:srgbClr val="002060"/>
                </a:solidFill>
                <a:latin typeface="Franklin Gothic Book"/>
                <a:cs typeface="Arial" pitchFamily="34" charset="0"/>
              </a:rPr>
              <a:t>На лиц, впервые начинающих трудовую деятельность после 01.01.2021, бумажные трудовые книжки уже не заводятся.</a:t>
            </a: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0"/>
            <a:ext cx="3168650" cy="260350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270722"/>
              </p:ext>
            </p:extLst>
          </p:nvPr>
        </p:nvGraphicFramePr>
        <p:xfrm>
          <a:off x="0" y="332656"/>
          <a:ext cx="9144000" cy="64770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9144000"/>
              </a:tblGrid>
              <a:tr h="6477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Порядок работы </a:t>
                      </a:r>
                    </a:p>
                  </a:txBody>
                  <a:tcPr marL="91427" marR="91427" marT="45791" marB="45791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9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FA6CEA7-18E3-40A9-81B3-78583D4E7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501"/>
            <a:ext cx="157974" cy="35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8191" tIns="39095" rIns="78191" bIns="39095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Заголовок 8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Возможные ситуации (2020 год)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919230"/>
              </p:ext>
            </p:extLst>
          </p:nvPr>
        </p:nvGraphicFramePr>
        <p:xfrm>
          <a:off x="269561" y="764704"/>
          <a:ext cx="855091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207"/>
                <a:gridCol w="1857655"/>
                <a:gridCol w="4479048"/>
              </a:tblGrid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кадрового</a:t>
                      </a:r>
                      <a:r>
                        <a:rPr lang="ru-RU" baseline="0" dirty="0" smtClean="0"/>
                        <a:t> мероприятия в отчетном месяце  2020 г. (прием, увольнение, перевод, заявление..)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Ранее форма СЗВ-ТД представлялась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Действия  работодателя  по представлению  сведений в ПФР в следующем  месяце  после отчетного</a:t>
                      </a:r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Никаких действий</a:t>
                      </a:r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Никаких действий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Представляется</a:t>
                      </a:r>
                      <a:r>
                        <a:rPr lang="ru-RU" baseline="0" dirty="0" smtClean="0"/>
                        <a:t> СЗВ-ТД с двумя строчками:</a:t>
                      </a:r>
                    </a:p>
                    <a:p>
                      <a:r>
                        <a:rPr lang="en-US" baseline="0" dirty="0" smtClean="0"/>
                        <a:t>I</a:t>
                      </a:r>
                      <a:r>
                        <a:rPr lang="ru-RU" baseline="0" dirty="0" smtClean="0"/>
                        <a:t> строка – сведения о предыдущем кадровом мероприятии  (т.е.  имевшем место до 01.01.2020)</a:t>
                      </a:r>
                    </a:p>
                    <a:p>
                      <a:r>
                        <a:rPr lang="en-US" baseline="0" dirty="0" smtClean="0"/>
                        <a:t>II</a:t>
                      </a:r>
                      <a:r>
                        <a:rPr lang="ru-RU" baseline="0" dirty="0" smtClean="0"/>
                        <a:t> строка – сведения о кадровом мероприятии в истекшем отчетном месяце</a:t>
                      </a:r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Представляется</a:t>
                      </a:r>
                      <a:r>
                        <a:rPr lang="ru-RU" baseline="0" dirty="0" smtClean="0"/>
                        <a:t> СЗВ-ТД с одной строкой</a:t>
                      </a:r>
                    </a:p>
                    <a:p>
                      <a:r>
                        <a:rPr lang="ru-RU" baseline="0" dirty="0" smtClean="0"/>
                        <a:t> – сведения о кадровом мероприятии в истекшем отчетном месяце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447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FA6CEA7-18E3-40A9-81B3-78583D4E7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501"/>
            <a:ext cx="157974" cy="35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8191" tIns="39095" rIns="78191" bIns="39095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Заголовок 81"/>
          <p:cNvSpPr>
            <a:spLocks noGrp="1"/>
          </p:cNvSpPr>
          <p:nvPr>
            <p:ph type="title"/>
          </p:nvPr>
        </p:nvSpPr>
        <p:spPr>
          <a:xfrm>
            <a:off x="2175048" y="-171400"/>
            <a:ext cx="8229600" cy="576064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Возможные ситуации (2021 год)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86653"/>
              </p:ext>
            </p:extLst>
          </p:nvPr>
        </p:nvGraphicFramePr>
        <p:xfrm>
          <a:off x="269560" y="332656"/>
          <a:ext cx="8766936" cy="656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711"/>
                <a:gridCol w="1089065"/>
                <a:gridCol w="6026160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кадрового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мероприятия в отчетном месяце  2021 г. (перевод, заявление..)</a:t>
                      </a:r>
                    </a:p>
                    <a:p>
                      <a:r>
                        <a:rPr lang="ru-RU" sz="1600" baseline="0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приема и увольнения нет </a:t>
                      </a:r>
                      <a:r>
                        <a:rPr lang="ru-RU" sz="1600" baseline="0" dirty="0" err="1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отч</a:t>
                      </a:r>
                      <a:r>
                        <a:rPr lang="ru-RU" sz="1600" baseline="0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мес. !</a:t>
                      </a:r>
                      <a:endParaRPr lang="ru-RU" sz="1600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Ранее форма СЗВ-ТД представлялась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Действия  работодателя  по представлению  сведений в ПФР в следующем  месяце  после отчетного (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Внимание: сведения об увольнении</a:t>
                      </a:r>
                      <a:r>
                        <a:rPr lang="ru-RU" baseline="0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приеме на работу – не позднее следующего дня!)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остальных случаях – не позднее 15 числа месяца, следующего за </a:t>
                      </a:r>
                      <a:r>
                        <a:rPr lang="ru-RU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отчетгым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Никаких действий.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Исключение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до 15 февраля 2021 года представляется информация о предыдущем (до 01.01.2020) кадровом мероприятии (т.е. одна строка)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474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Никаких действий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отчетный месяц - </a:t>
                      </a:r>
                      <a:r>
                        <a:rPr lang="ru-RU" sz="16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 2021 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15 февраля  2021 п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редставляется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СЗВ-ТД с двумя строчками:</a:t>
                      </a:r>
                    </a:p>
                    <a:p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строка – сведения о предыдущем кадровом мероприятии  (т.е. до 01.01.2020);</a:t>
                      </a:r>
                    </a:p>
                    <a:p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строка – сведения о кадровом мероприятии в истекшем отчетном месяце.</a:t>
                      </a:r>
                    </a:p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отчетные</a:t>
                      </a:r>
                      <a:r>
                        <a:rPr lang="ru-RU" sz="16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периоды Февраль –декабрь  2021 п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редставляется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СЗВ-ТД с одной строкой – сведения о кадровом мероприятии в истекшем отчетном месяце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Представляется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СЗВ-ТД с одной строкой – сведения о кадровом мероприятии в истекшем отчетном месяце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00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64031" y="508030"/>
            <a:ext cx="2694792" cy="6200268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89722" y="692696"/>
            <a:ext cx="2694792" cy="6015602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455" y="1058890"/>
            <a:ext cx="1927225" cy="18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Заголовок 81"/>
          <p:cNvSpPr>
            <a:spLocks noGrp="1"/>
          </p:cNvSpPr>
          <p:nvPr>
            <p:ph type="title"/>
          </p:nvPr>
        </p:nvSpPr>
        <p:spPr>
          <a:xfrm>
            <a:off x="107504" y="-171400"/>
            <a:ext cx="9036496" cy="10081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представления работодателями формы СЗВ-ТД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2236283" y="5334589"/>
            <a:ext cx="4351941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754" y="508030"/>
            <a:ext cx="1974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Работодатели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05311" y="6023029"/>
            <a:ext cx="2184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Территориальный </a:t>
            </a:r>
          </a:p>
          <a:p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 ПФР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Двойная стрелка влево/вправо 9"/>
          <p:cNvSpPr/>
          <p:nvPr/>
        </p:nvSpPr>
        <p:spPr>
          <a:xfrm>
            <a:off x="2236283" y="1628800"/>
            <a:ext cx="3991901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8056" y="1268760"/>
            <a:ext cx="1664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связи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764" y="2902128"/>
            <a:ext cx="1203618" cy="145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239525" y="2564904"/>
            <a:ext cx="1985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кабинет 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страхователя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134" y="1678271"/>
            <a:ext cx="2404293" cy="198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726" y="4675261"/>
            <a:ext cx="965693" cy="2033037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051" y="4658171"/>
            <a:ext cx="1492143" cy="138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Двойная стрелка влево/вправо 26"/>
          <p:cNvSpPr/>
          <p:nvPr/>
        </p:nvSpPr>
        <p:spPr>
          <a:xfrm rot="16200000">
            <a:off x="7769051" y="4033762"/>
            <a:ext cx="1169587" cy="357190"/>
          </a:xfrm>
          <a:prstGeom prst="leftRightArrow">
            <a:avLst>
              <a:gd name="adj1" fmla="val 4199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Двойная стрелка влево/вправо 27"/>
          <p:cNvSpPr/>
          <p:nvPr/>
        </p:nvSpPr>
        <p:spPr>
          <a:xfrm>
            <a:off x="2384396" y="3140968"/>
            <a:ext cx="3991901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96232" y="842852"/>
            <a:ext cx="760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ПФР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1394" y="4906998"/>
            <a:ext cx="3100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бумаге при личной явке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69513" y="3674604"/>
            <a:ext cx="1698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 в электронный вид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14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/>
          <p:nvPr/>
        </p:nvGrpSpPr>
        <p:grpSpPr>
          <a:xfrm>
            <a:off x="539552" y="692696"/>
            <a:ext cx="7848872" cy="5400600"/>
            <a:chOff x="1500336" y="1220738"/>
            <a:chExt cx="6102714" cy="3560812"/>
          </a:xfrm>
        </p:grpSpPr>
        <p:pic>
          <p:nvPicPr>
            <p:cNvPr id="33794" name="Picture 2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1500336" y="2076450"/>
              <a:ext cx="6096000" cy="270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796" name="Picture 4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504950" y="1220738"/>
              <a:ext cx="60981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0825" y="0"/>
            <a:ext cx="3168650" cy="260350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243" name="AutoShape 2" descr="https://praxiscom.ru/wp-content/uploads/origina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0244" name="AutoShape 4" descr="https://praxiscom.ru/wp-content/uploads/original.pn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Calibri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3851275" y="2947988"/>
            <a:ext cx="0" cy="403225"/>
          </a:xfrm>
          <a:prstGeom prst="straightConnector1">
            <a:avLst/>
          </a:prstGeom>
          <a:ln w="28575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999038" y="2940050"/>
            <a:ext cx="0" cy="293688"/>
          </a:xfrm>
          <a:prstGeom prst="straightConnector1">
            <a:avLst/>
          </a:prstGeom>
          <a:ln w="28575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7" name="Picture 2" descr="C:\ПФР\ЭТК\EJ9YUaYXkAAXjp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549275"/>
            <a:ext cx="8532812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83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77875"/>
          </a:xfrm>
          <a:noFill/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олилиния 15"/>
          <p:cNvSpPr/>
          <p:nvPr/>
        </p:nvSpPr>
        <p:spPr bwMode="auto">
          <a:xfrm>
            <a:off x="714348" y="571480"/>
            <a:ext cx="7992887" cy="432048"/>
          </a:xfrm>
          <a:custGeom>
            <a:avLst/>
            <a:gdLst>
              <a:gd name="connsiteX0" fmla="*/ 0 w 3071439"/>
              <a:gd name="connsiteY0" fmla="*/ 96577 h 965770"/>
              <a:gd name="connsiteX1" fmla="*/ 96577 w 3071439"/>
              <a:gd name="connsiteY1" fmla="*/ 0 h 965770"/>
              <a:gd name="connsiteX2" fmla="*/ 2974862 w 3071439"/>
              <a:gd name="connsiteY2" fmla="*/ 0 h 965770"/>
              <a:gd name="connsiteX3" fmla="*/ 3071439 w 3071439"/>
              <a:gd name="connsiteY3" fmla="*/ 96577 h 965770"/>
              <a:gd name="connsiteX4" fmla="*/ 3071439 w 3071439"/>
              <a:gd name="connsiteY4" fmla="*/ 869193 h 965770"/>
              <a:gd name="connsiteX5" fmla="*/ 2974862 w 3071439"/>
              <a:gd name="connsiteY5" fmla="*/ 965770 h 965770"/>
              <a:gd name="connsiteX6" fmla="*/ 96577 w 3071439"/>
              <a:gd name="connsiteY6" fmla="*/ 965770 h 965770"/>
              <a:gd name="connsiteX7" fmla="*/ 0 w 3071439"/>
              <a:gd name="connsiteY7" fmla="*/ 869193 h 965770"/>
              <a:gd name="connsiteX8" fmla="*/ 0 w 3071439"/>
              <a:gd name="connsiteY8" fmla="*/ 96577 h 96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71439" h="965770">
                <a:moveTo>
                  <a:pt x="0" y="96577"/>
                </a:moveTo>
                <a:cubicBezTo>
                  <a:pt x="0" y="43239"/>
                  <a:pt x="43239" y="0"/>
                  <a:pt x="96577" y="0"/>
                </a:cubicBezTo>
                <a:lnTo>
                  <a:pt x="2974862" y="0"/>
                </a:lnTo>
                <a:cubicBezTo>
                  <a:pt x="3028200" y="0"/>
                  <a:pt x="3071439" y="43239"/>
                  <a:pt x="3071439" y="96577"/>
                </a:cubicBezTo>
                <a:lnTo>
                  <a:pt x="3071439" y="869193"/>
                </a:lnTo>
                <a:cubicBezTo>
                  <a:pt x="3071439" y="922531"/>
                  <a:pt x="3028200" y="965770"/>
                  <a:pt x="2974862" y="965770"/>
                </a:cubicBezTo>
                <a:lnTo>
                  <a:pt x="96577" y="965770"/>
                </a:lnTo>
                <a:cubicBezTo>
                  <a:pt x="43239" y="965770"/>
                  <a:pt x="0" y="922531"/>
                  <a:pt x="0" y="869193"/>
                </a:cubicBezTo>
                <a:lnTo>
                  <a:pt x="0" y="96577"/>
                </a:lnTo>
                <a:close/>
              </a:path>
            </a:pathLst>
          </a:custGeom>
          <a:noFill/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6866" tIns="96866" rIns="96866" bIns="96866" spcCol="1270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страхователя :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dirty="0">
              <a:solidFill>
                <a:srgbClr val="F7964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8859" y="1643050"/>
            <a:ext cx="82896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выявлении нарушений в представлении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сведений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трудовой деятельности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территориальный орган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ПФР 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направляет информацию о выявленном нарушении в территориальный орган, осуществляющий государственный надзор в сфере труда, в порядке межведомственного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взаимодействия. 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ru-RU" altLang="ru-RU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ненадлежащее исполнение страхователем обязанности по представлению сведений о трудовой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деятельности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должностное лицо такого страхователя несет ответственность в соответствии с Кодексом 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 </a:t>
            </a:r>
            <a:r>
              <a:rPr lang="ru-RU" alt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административных правонарушениях за нарушение трудового законодательства</a:t>
            </a:r>
            <a:r>
              <a:rPr lang="ru-RU" alt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0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0" y="332656"/>
            <a:ext cx="9144000" cy="3600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25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Medium Cond" panose="020B0606030402020204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ОТДЕЛЕНИЕ  ПФР  ПО  РЕСПУБЛИКЕ  БАШКОРТОСТАН</a:t>
            </a:r>
            <a:endParaRPr lang="en-GB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1797046"/>
            <a:ext cx="3954198" cy="482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79512" y="3356992"/>
            <a:ext cx="67497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Страхователей </a:t>
            </a:r>
            <a:r>
              <a:rPr kumimoji="1"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- </a:t>
            </a: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184 </a:t>
            </a:r>
            <a:r>
              <a:rPr kumimoji="1"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тыс. </a:t>
            </a:r>
            <a:endParaRPr kumimoji="1" lang="ru-RU" sz="2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Aharoni"/>
              <a:cs typeface="Arial" panose="020B0604020202020204" pitchFamily="34" charset="0"/>
            </a:endParaRP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Выдано </a:t>
            </a:r>
            <a:r>
              <a:rPr kumimoji="1"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сертификатов на </a:t>
            </a: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МСК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 </a:t>
            </a: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- 316  </a:t>
            </a:r>
            <a:r>
              <a:rPr kumimoji="1"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тыс. </a:t>
            </a:r>
            <a:endParaRPr kumimoji="1" lang="ru-RU" sz="2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Aharoni"/>
              <a:cs typeface="Arial" panose="020B0604020202020204" pitchFamily="34" charset="0"/>
            </a:endParaRP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69 управлений </a:t>
            </a:r>
            <a:r>
              <a:rPr kumimoji="1"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ПФР 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в районах и городах. 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Клиентская служба ПФР есть в 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каждом районе, городе республики.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endParaRPr kumimoji="1" lang="ru-RU" sz="24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haroni"/>
              <a:cs typeface="Arial" panose="020B0604020202020204" pitchFamily="34" charset="0"/>
            </a:endParaRP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endParaRPr kumimoji="1" lang="ru-RU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haroni"/>
              <a:cs typeface="Arial" panose="020B0604020202020204" pitchFamily="34" charset="0"/>
            </a:endParaRPr>
          </a:p>
        </p:txBody>
      </p:sp>
      <p:pic>
        <p:nvPicPr>
          <p:cNvPr id="8" name="Picture 2" descr="C:\Users\fazlutdinova\Desktop\ПРЕЗЕНТАЦИИ все\2017\IMG_018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836712"/>
            <a:ext cx="2971027" cy="2444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3275856" y="683543"/>
            <a:ext cx="5508105" cy="2673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72" tIns="43637" rIns="87272" bIns="43637">
            <a:spAutoFit/>
          </a:bodyPr>
          <a:lstStyle/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Население республики </a:t>
            </a: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- 4 млн.51 тыс.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Лицевых </a:t>
            </a:r>
            <a:r>
              <a:rPr kumimoji="1"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счетов в системе </a:t>
            </a: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ПФР </a:t>
            </a: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– 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5 млн.408 тыс. </a:t>
            </a:r>
            <a:endParaRPr kumimoji="1"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Aharoni"/>
              <a:cs typeface="Arial" panose="020B0604020202020204" pitchFamily="34" charset="0"/>
            </a:endParaRP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Пенсионеров </a:t>
            </a: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– 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б</a:t>
            </a:r>
            <a:r>
              <a:rPr kumimoji="1"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haroni"/>
                <a:cs typeface="Arial" panose="020B0604020202020204" pitchFamily="34" charset="0"/>
              </a:rPr>
              <a:t>олее 1 млн. 200 тыс. </a:t>
            </a:r>
          </a:p>
          <a:p>
            <a:pPr defTabSz="871538" fontAlgn="base">
              <a:spcBef>
                <a:spcPct val="0"/>
              </a:spcBef>
              <a:spcAft>
                <a:spcPct val="0"/>
              </a:spcAft>
            </a:pPr>
            <a:endParaRPr kumimoji="1"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Aharoni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6476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0" y="908720"/>
            <a:ext cx="8861999" cy="330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293096"/>
            <a:ext cx="897076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825" y="0"/>
            <a:ext cx="3168650" cy="260350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" y="1556792"/>
            <a:ext cx="8865703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149" y="863134"/>
            <a:ext cx="3459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Левая часть таблицы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4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04" y="1484784"/>
            <a:ext cx="8915696" cy="318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35149" y="863134"/>
            <a:ext cx="364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Правая часть таблицы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3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620688"/>
            <a:ext cx="8816107" cy="613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ая выноска 7"/>
          <p:cNvSpPr/>
          <p:nvPr/>
        </p:nvSpPr>
        <p:spPr>
          <a:xfrm>
            <a:off x="1619672" y="548680"/>
            <a:ext cx="914400" cy="360040"/>
          </a:xfrm>
          <a:prstGeom prst="wedgeRectCallout">
            <a:avLst>
              <a:gd name="adj1" fmla="val 224636"/>
              <a:gd name="adj2" fmla="val 60819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39952" y="692696"/>
            <a:ext cx="3991029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hlinkClick r:id="rId3"/>
              </a:rPr>
              <a:t>http://www.pfrf.ru/etk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rebuchet MS" pitchFamily="34" charset="0"/>
              </a:rPr>
              <a:t>Более подробно об электронной трудовой книжке –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rebuchet MS" pitchFamily="34" charset="0"/>
              </a:rPr>
              <a:t>на сайте ПФР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636587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ведения сведений о трудовой деятельности в электронном виде и их использование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969977"/>
            <a:ext cx="8784976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Удобный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быстрый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работников к информации о трудовой деятельности.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Минимизация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ошибочных, неточных и недостоверных сведений о трудовой деятельности.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возможности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 трудоустройства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издержек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работодателей на приобретение, ведение и хранение бумажных трудовых книжек. 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оформление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пенсий по данным лицевого счета без дополнительного документального подтверждения.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данных ЭТК для 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получения государственных услуг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возможности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аналитической обработки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 о трудовой деятельности для работодателей и госорганов.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Ø"/>
              <a:tabLst>
                <a:tab pos="4933950" algn="l"/>
              </a:tabLst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безопасности и сохранности данных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 практике работодателей иногда происходят случаи массовой утраты трудовых книжек работников вследствие пожара, кражи сейфа с трудовыми книжками, подтопления и проч.  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92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02" b="99528" l="1790" r="99523">
                        <a14:foregroundMark x1="26372" y1="49291" x2="26372" y2="49291"/>
                        <a14:foregroundMark x1="23866" y1="41102" x2="23866" y2="41102"/>
                        <a14:foregroundMark x1="22912" y1="55433" x2="22912" y2="55433"/>
                        <a14:foregroundMark x1="20764" y1="69449" x2="20764" y2="69449"/>
                        <a14:foregroundMark x1="55370" y1="84094" x2="55370" y2="84094"/>
                        <a14:foregroundMark x1="64439" y1="26142" x2="64439" y2="26142"/>
                        <a14:foregroundMark x1="62291" y1="21260" x2="62291" y2="21260"/>
                        <a14:foregroundMark x1="56086" y1="20787" x2="56086" y2="20787"/>
                        <a14:foregroundMark x1="51074" y1="19685" x2="51074" y2="19685"/>
                        <a14:foregroundMark x1="50358" y1="16063" x2="50358" y2="16063"/>
                        <a14:foregroundMark x1="73986" y1="26614" x2="73986" y2="26614"/>
                        <a14:foregroundMark x1="71838" y1="31024" x2="71838" y2="31024"/>
                        <a14:foregroundMark x1="63962" y1="31969" x2="63962" y2="31969"/>
                        <a14:foregroundMark x1="52506" y1="30551" x2="79833" y2="39370"/>
                        <a14:foregroundMark x1="88425" y1="45512" x2="88663" y2="15433"/>
                        <a14:foregroundMark x1="28282" y1="70236" x2="28282" y2="70236"/>
                        <a14:foregroundMark x1="30668" y1="63780" x2="15513" y2="47244"/>
                        <a14:foregroundMark x1="29356" y1="46614" x2="35322" y2="70236"/>
                        <a14:foregroundMark x1="80430" y1="15906" x2="57637" y2="12126"/>
                        <a14:foregroundMark x1="6683" y1="73543" x2="39260" y2="86142"/>
                        <a14:foregroundMark x1="45227" y1="87087" x2="45943" y2="88504"/>
                        <a14:foregroundMark x1="27924" y1="89921" x2="39618" y2="90551"/>
                        <a14:foregroundMark x1="42005" y1="92126" x2="48091" y2="95748"/>
                        <a14:foregroundMark x1="54177" y1="92283" x2="52864" y2="78268"/>
                        <a14:foregroundMark x1="16348" y1="73386" x2="9189" y2="50079"/>
                        <a14:foregroundMark x1="23031" y1="55433" x2="29594" y2="477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9729" y="1052736"/>
            <a:ext cx="6117046" cy="463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404664"/>
            <a:ext cx="6552728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4000" b="1" dirty="0">
                <a:solidFill>
                  <a:srgbClr val="7030A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445224"/>
            <a:ext cx="8712968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4000" b="1" dirty="0" smtClean="0">
                <a:solidFill>
                  <a:srgbClr val="7030A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ЭТК – удобство, оперативность, экономия!</a:t>
            </a:r>
            <a:endParaRPr lang="ru-RU" altLang="ru-RU" sz="4000" b="1" dirty="0">
              <a:solidFill>
                <a:srgbClr val="7030A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7411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42"/>
          <p:cNvSpPr>
            <a:spLocks noChangeArrowheads="1"/>
          </p:cNvSpPr>
          <p:nvPr/>
        </p:nvSpPr>
        <p:spPr bwMode="auto">
          <a:xfrm rot="10800000">
            <a:off x="392113" y="-4095750"/>
            <a:ext cx="8572500" cy="109807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20 w 21600"/>
              <a:gd name="T13" fmla="*/ 0 h 21600"/>
              <a:gd name="T14" fmla="*/ 21380 w 21600"/>
              <a:gd name="T15" fmla="*/ 1279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889" y="10003"/>
                </a:moveTo>
                <a:cubicBezTo>
                  <a:pt x="1305" y="4837"/>
                  <a:pt x="5618" y="857"/>
                  <a:pt x="10800" y="858"/>
                </a:cubicBezTo>
                <a:cubicBezTo>
                  <a:pt x="15981" y="858"/>
                  <a:pt x="20294" y="4837"/>
                  <a:pt x="20710" y="10003"/>
                </a:cubicBezTo>
                <a:lnTo>
                  <a:pt x="21565" y="9934"/>
                </a:lnTo>
                <a:cubicBezTo>
                  <a:pt x="21114" y="4323"/>
                  <a:pt x="16428" y="-1"/>
                  <a:pt x="10799" y="0"/>
                </a:cubicBezTo>
                <a:cubicBezTo>
                  <a:pt x="5171" y="0"/>
                  <a:pt x="485" y="4323"/>
                  <a:pt x="34" y="9934"/>
                </a:cubicBezTo>
                <a:lnTo>
                  <a:pt x="889" y="10003"/>
                </a:lnTo>
                <a:close/>
              </a:path>
            </a:pathLst>
          </a:custGeom>
          <a:gradFill rotWithShape="1">
            <a:gsLst>
              <a:gs pos="0">
                <a:srgbClr val="C0C0C0"/>
              </a:gs>
              <a:gs pos="50000">
                <a:srgbClr val="E6E6E6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28" name="Picture 4" descr="https://encrypted-tbn1.gstatic.com/images?q=tbn:ANd9GcROQVKQVEbRqQcuN6qZ_apfpo3Yalu6-DJI70MP2tBRcZ52VOL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026" y="5412631"/>
            <a:ext cx="1008062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323528" y="44625"/>
            <a:ext cx="8496300" cy="547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гражданина с Пенсионным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фондом РФ </a:t>
            </a:r>
            <a:endParaRPr lang="ru-RU" alt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жизненного пути</a:t>
            </a:r>
          </a:p>
        </p:txBody>
      </p:sp>
      <p:sp>
        <p:nvSpPr>
          <p:cNvPr id="1032" name="Line 5"/>
          <p:cNvSpPr>
            <a:spLocks noChangeShapeType="1"/>
          </p:cNvSpPr>
          <p:nvPr/>
        </p:nvSpPr>
        <p:spPr bwMode="auto">
          <a:xfrm>
            <a:off x="1115617" y="1744663"/>
            <a:ext cx="244792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4" name="Rectangle 7"/>
          <p:cNvSpPr>
            <a:spLocks noChangeArrowheads="1"/>
          </p:cNvSpPr>
          <p:nvPr/>
        </p:nvSpPr>
        <p:spPr bwMode="auto">
          <a:xfrm>
            <a:off x="1187451" y="1412875"/>
            <a:ext cx="2519363" cy="431800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lg"/>
          </a:ln>
        </p:spPr>
        <p:txBody>
          <a:bodyPr wrap="none" anchor="ctr"/>
          <a:lstStyle/>
          <a:p>
            <a:pPr>
              <a:lnSpc>
                <a:spcPct val="85000"/>
              </a:lnSpc>
              <a:defRPr/>
            </a:pPr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8" descr="j039735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23851" y="1341438"/>
            <a:ext cx="655638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0" descr="Мужчина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2288" y="4680867"/>
            <a:ext cx="54927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187451" y="1773239"/>
            <a:ext cx="2519363" cy="5762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Регистрация в системе 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ерсонифицированного 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чета (открытие ИЛС)</a:t>
            </a:r>
          </a:p>
        </p:txBody>
      </p: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611188" y="5084763"/>
            <a:ext cx="1511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33" name="Text Box 15"/>
          <p:cNvSpPr txBox="1">
            <a:spLocks noChangeArrowheads="1"/>
          </p:cNvSpPr>
          <p:nvPr/>
        </p:nvSpPr>
        <p:spPr bwMode="auto">
          <a:xfrm>
            <a:off x="1404640" y="6474822"/>
            <a:ext cx="1727200" cy="33855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Работодатель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 rot="21318349">
            <a:off x="2073936" y="2503951"/>
            <a:ext cx="1882774" cy="3205166"/>
            <a:chOff x="1464" y="1596"/>
            <a:chExt cx="1186" cy="2019"/>
          </a:xfrm>
        </p:grpSpPr>
        <p:sp>
          <p:nvSpPr>
            <p:cNvPr id="1070" name="Line 17"/>
            <p:cNvSpPr>
              <a:spLocks noChangeShapeType="1"/>
            </p:cNvSpPr>
            <p:nvPr/>
          </p:nvSpPr>
          <p:spPr bwMode="auto">
            <a:xfrm flipV="1">
              <a:off x="1464" y="1596"/>
              <a:ext cx="1186" cy="192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pPr>
                <a:defRPr/>
              </a:pPr>
              <a:endParaRPr lang="ru-R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65" name="Rectangle 18"/>
            <p:cNvSpPr>
              <a:spLocks noChangeArrowheads="1"/>
            </p:cNvSpPr>
            <p:nvPr/>
          </p:nvSpPr>
          <p:spPr bwMode="auto">
            <a:xfrm rot="17940000">
              <a:off x="856" y="2529"/>
              <a:ext cx="1719" cy="45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ru-RU" alt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сведения о работе, </a:t>
              </a:r>
              <a:r>
                <a:rPr lang="ru-RU" altLang="ru-RU" sz="16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ЭТК (с 2020)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ru-RU" alt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дополнительные платежи</a:t>
              </a:r>
            </a:p>
          </p:txBody>
        </p:sp>
      </p:grpSp>
      <p:sp>
        <p:nvSpPr>
          <p:cNvPr id="5136" name="Text Box 20"/>
          <p:cNvSpPr txBox="1">
            <a:spLocks noChangeArrowheads="1"/>
          </p:cNvSpPr>
          <p:nvPr/>
        </p:nvSpPr>
        <p:spPr bwMode="auto">
          <a:xfrm>
            <a:off x="919162" y="5357574"/>
            <a:ext cx="1150938" cy="33855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лет</a:t>
            </a:r>
          </a:p>
        </p:txBody>
      </p:sp>
      <p:sp>
        <p:nvSpPr>
          <p:cNvPr id="1041" name="Text Box 21"/>
          <p:cNvSpPr txBox="1">
            <a:spLocks noChangeArrowheads="1"/>
          </p:cNvSpPr>
          <p:nvPr/>
        </p:nvSpPr>
        <p:spPr bwMode="auto">
          <a:xfrm>
            <a:off x="7021513" y="5877272"/>
            <a:ext cx="18700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Достижение пенсионного возраста</a:t>
            </a:r>
            <a:endParaRPr lang="ru-RU" altLang="ru-RU" sz="1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3" name="Line 24"/>
          <p:cNvSpPr>
            <a:spLocks noChangeShapeType="1"/>
          </p:cNvSpPr>
          <p:nvPr/>
        </p:nvSpPr>
        <p:spPr bwMode="auto">
          <a:xfrm>
            <a:off x="5292081" y="2421957"/>
            <a:ext cx="1636276" cy="2732019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4" name="Line 26"/>
          <p:cNvSpPr>
            <a:spLocks noChangeShapeType="1"/>
          </p:cNvSpPr>
          <p:nvPr/>
        </p:nvSpPr>
        <p:spPr bwMode="auto">
          <a:xfrm rot="19726048" flipV="1">
            <a:off x="4045920" y="2660066"/>
            <a:ext cx="1340191" cy="2487834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43" name="Rectangle 27"/>
          <p:cNvSpPr>
            <a:spLocks noChangeArrowheads="1"/>
          </p:cNvSpPr>
          <p:nvPr/>
        </p:nvSpPr>
        <p:spPr bwMode="auto">
          <a:xfrm rot="16066047">
            <a:off x="3191983" y="3725272"/>
            <a:ext cx="2519362" cy="719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Управление средствами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пенсионных накоплений</a:t>
            </a:r>
          </a:p>
        </p:txBody>
      </p:sp>
      <p:sp>
        <p:nvSpPr>
          <p:cNvPr id="5145" name="Rectangle 29"/>
          <p:cNvSpPr>
            <a:spLocks noChangeArrowheads="1"/>
          </p:cNvSpPr>
          <p:nvPr/>
        </p:nvSpPr>
        <p:spPr bwMode="auto">
          <a:xfrm rot="15962411">
            <a:off x="3722686" y="3884931"/>
            <a:ext cx="2519362" cy="7191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Информация о состоянии 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лицевого счета</a:t>
            </a:r>
          </a:p>
        </p:txBody>
      </p:sp>
      <p:sp>
        <p:nvSpPr>
          <p:cNvPr id="1048" name="Line 31"/>
          <p:cNvSpPr>
            <a:spLocks noChangeShapeType="1"/>
          </p:cNvSpPr>
          <p:nvPr/>
        </p:nvSpPr>
        <p:spPr bwMode="auto">
          <a:xfrm flipH="1" flipV="1">
            <a:off x="4932363" y="2247901"/>
            <a:ext cx="1727200" cy="31686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9" name="Line 34"/>
          <p:cNvSpPr>
            <a:spLocks noChangeShapeType="1"/>
          </p:cNvSpPr>
          <p:nvPr/>
        </p:nvSpPr>
        <p:spPr bwMode="auto">
          <a:xfrm flipH="1" flipV="1">
            <a:off x="5292078" y="2132856"/>
            <a:ext cx="2376265" cy="108012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51" name="Rectangle 35"/>
          <p:cNvSpPr>
            <a:spLocks noChangeArrowheads="1"/>
          </p:cNvSpPr>
          <p:nvPr/>
        </p:nvSpPr>
        <p:spPr bwMode="auto">
          <a:xfrm rot="1382653">
            <a:off x="5722627" y="2393552"/>
            <a:ext cx="2155825" cy="4318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Сведения о смерти</a:t>
            </a:r>
          </a:p>
        </p:txBody>
      </p:sp>
      <p:sp>
        <p:nvSpPr>
          <p:cNvPr id="1051" name="Line 36"/>
          <p:cNvSpPr>
            <a:spLocks noChangeShapeType="1"/>
          </p:cNvSpPr>
          <p:nvPr/>
        </p:nvSpPr>
        <p:spPr bwMode="auto">
          <a:xfrm>
            <a:off x="5002214" y="1989138"/>
            <a:ext cx="30257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54" name="Text Box 38"/>
          <p:cNvSpPr txBox="1">
            <a:spLocks noChangeArrowheads="1"/>
          </p:cNvSpPr>
          <p:nvPr/>
        </p:nvSpPr>
        <p:spPr bwMode="auto">
          <a:xfrm>
            <a:off x="7524328" y="1989138"/>
            <a:ext cx="1692275" cy="33855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Родственники</a:t>
            </a:r>
          </a:p>
        </p:txBody>
      </p:sp>
      <p:pic>
        <p:nvPicPr>
          <p:cNvPr id="1053" name="Picture 39" descr="j042473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793" y="4522788"/>
            <a:ext cx="665163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41" descr="pe02620_[1]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50" y="1268413"/>
            <a:ext cx="83343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1" name="Picture 4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869" y="5656690"/>
            <a:ext cx="1223963" cy="746124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056" name="Рисунок 43" descr="MR900229039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2780928"/>
            <a:ext cx="1238250" cy="123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7" name="Line 5"/>
          <p:cNvSpPr>
            <a:spLocks noChangeShapeType="1"/>
          </p:cNvSpPr>
          <p:nvPr/>
        </p:nvSpPr>
        <p:spPr bwMode="auto">
          <a:xfrm flipV="1">
            <a:off x="755577" y="2348880"/>
            <a:ext cx="2879725" cy="10080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61" name="Rectangle 18"/>
          <p:cNvSpPr>
            <a:spLocks noChangeArrowheads="1"/>
          </p:cNvSpPr>
          <p:nvPr/>
        </p:nvSpPr>
        <p:spPr bwMode="auto">
          <a:xfrm rot="20403531">
            <a:off x="733425" y="2525713"/>
            <a:ext cx="2038350" cy="904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62" name="Rectangle 18"/>
          <p:cNvSpPr>
            <a:spLocks noChangeArrowheads="1"/>
          </p:cNvSpPr>
          <p:nvPr/>
        </p:nvSpPr>
        <p:spPr bwMode="auto">
          <a:xfrm rot="20403531">
            <a:off x="895350" y="2584450"/>
            <a:ext cx="2349500" cy="719138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endParaRPr lang="ru-RU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Сертификат на МСК</a:t>
            </a: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6310184"/>
              </p:ext>
            </p:extLst>
          </p:nvPr>
        </p:nvGraphicFramePr>
        <p:xfrm>
          <a:off x="7884418" y="2852936"/>
          <a:ext cx="100806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Visio" r:id="rId11" imgW="2646274" imgH="2442667" progId="">
                  <p:embed/>
                </p:oleObj>
              </mc:Choice>
              <mc:Fallback>
                <p:oleObj name="Visio" r:id="rId11" imgW="2646274" imgH="2442667" progId="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4418" y="2852936"/>
                        <a:ext cx="1008062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EB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0" name="Text Box 19"/>
          <p:cNvSpPr>
            <a:spLocks noChangeArrowheads="1"/>
          </p:cNvSpPr>
          <p:nvPr/>
        </p:nvSpPr>
        <p:spPr bwMode="auto">
          <a:xfrm>
            <a:off x="107950" y="890588"/>
            <a:ext cx="1150938" cy="449878"/>
          </a:xfrm>
          <a:prstGeom prst="bevel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ЗАГС</a:t>
            </a:r>
          </a:p>
        </p:txBody>
      </p:sp>
      <p:sp>
        <p:nvSpPr>
          <p:cNvPr id="51" name="Овал 50"/>
          <p:cNvSpPr/>
          <p:nvPr/>
        </p:nvSpPr>
        <p:spPr bwMode="auto">
          <a:xfrm>
            <a:off x="1152526" y="1108076"/>
            <a:ext cx="17463" cy="17463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/>
          <a:lstStyle/>
          <a:p>
            <a:pPr algn="ctr"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 bwMode="auto">
          <a:xfrm>
            <a:off x="198438" y="1108076"/>
            <a:ext cx="17462" cy="17463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stealth" w="lg" len="lg"/>
          </a:ln>
          <a:effectLst/>
        </p:spPr>
        <p:txBody>
          <a:bodyPr/>
          <a:lstStyle/>
          <a:p>
            <a:pPr algn="ctr"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3" name="Text Box 22"/>
          <p:cNvSpPr txBox="1">
            <a:spLocks noChangeArrowheads="1"/>
          </p:cNvSpPr>
          <p:nvPr/>
        </p:nvSpPr>
        <p:spPr bwMode="auto">
          <a:xfrm>
            <a:off x="7740650" y="3861048"/>
            <a:ext cx="11509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ЕГР ЗАГС</a:t>
            </a:r>
            <a:endParaRPr lang="ru-RU" altLang="ru-RU" sz="1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7" name="Rectangle 32"/>
          <p:cNvSpPr>
            <a:spLocks noChangeArrowheads="1"/>
          </p:cNvSpPr>
          <p:nvPr/>
        </p:nvSpPr>
        <p:spPr bwMode="auto">
          <a:xfrm rot="3753988">
            <a:off x="4643438" y="4162426"/>
            <a:ext cx="2519362" cy="719138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lg"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Заявления о назначении</a:t>
            </a:r>
          </a:p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пенсии, о выплатах СПН</a:t>
            </a:r>
          </a:p>
        </p:txBody>
      </p:sp>
      <p:sp>
        <p:nvSpPr>
          <p:cNvPr id="1068" name="Rectangle 25"/>
          <p:cNvSpPr>
            <a:spLocks noChangeArrowheads="1"/>
          </p:cNvSpPr>
          <p:nvPr/>
        </p:nvSpPr>
        <p:spPr bwMode="auto">
          <a:xfrm rot="3488510">
            <a:off x="6336507" y="4281713"/>
            <a:ext cx="792163" cy="287337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lg"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Пенсия, </a:t>
            </a:r>
          </a:p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выплаты СПН</a:t>
            </a:r>
          </a:p>
        </p:txBody>
      </p:sp>
      <p:sp>
        <p:nvSpPr>
          <p:cNvPr id="56" name="Rectangle 37"/>
          <p:cNvSpPr>
            <a:spLocks noChangeArrowheads="1"/>
          </p:cNvSpPr>
          <p:nvPr/>
        </p:nvSpPr>
        <p:spPr bwMode="auto">
          <a:xfrm>
            <a:off x="5076826" y="1268760"/>
            <a:ext cx="2879725" cy="835025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lg"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Выплата пособия на </a:t>
            </a:r>
          </a:p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погребение и средств </a:t>
            </a:r>
          </a:p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пенсионных накоплений, </a:t>
            </a:r>
          </a:p>
          <a:p>
            <a:pPr algn="ctr">
              <a:lnSpc>
                <a:spcPct val="85000"/>
              </a:lnSpc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назначение пенсии по СПК</a:t>
            </a:r>
          </a:p>
          <a:p>
            <a:pPr algn="ctr">
              <a:lnSpc>
                <a:spcPct val="85000"/>
              </a:lnSpc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39" name="Text Box 23"/>
          <p:cNvSpPr txBox="1">
            <a:spLocks noChangeArrowheads="1"/>
          </p:cNvSpPr>
          <p:nvPr/>
        </p:nvSpPr>
        <p:spPr bwMode="auto">
          <a:xfrm>
            <a:off x="5939433" y="3496891"/>
            <a:ext cx="755849" cy="4154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ru-RU" altLang="ru-RU" sz="1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Почта,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ru-RU" altLang="ru-RU" sz="1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</a:t>
            </a:r>
          </a:p>
        </p:txBody>
      </p:sp>
      <p:pic>
        <p:nvPicPr>
          <p:cNvPr id="1031" name="Picture 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9" y="1415627"/>
            <a:ext cx="1008112" cy="93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203848" y="836712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ФРИ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60032" y="836712"/>
            <a:ext cx="1143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ЕГИССО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Line 31"/>
          <p:cNvSpPr>
            <a:spLocks noChangeShapeType="1"/>
          </p:cNvSpPr>
          <p:nvPr/>
        </p:nvSpPr>
        <p:spPr bwMode="auto">
          <a:xfrm flipV="1">
            <a:off x="3706814" y="2432283"/>
            <a:ext cx="578244" cy="1717441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07" name="Picture 35" descr="Файл:Эмблема ФНС России (2014)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0845" y="4137423"/>
            <a:ext cx="901115" cy="94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18"/>
          <p:cNvSpPr>
            <a:spLocks noChangeArrowheads="1"/>
          </p:cNvSpPr>
          <p:nvPr/>
        </p:nvSpPr>
        <p:spPr bwMode="auto">
          <a:xfrm rot="17658349">
            <a:off x="1890064" y="4001094"/>
            <a:ext cx="2519363" cy="7191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сведения о начисленных и 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Уплаченных страховых взносах</a:t>
            </a:r>
          </a:p>
        </p:txBody>
      </p:sp>
      <p:sp>
        <p:nvSpPr>
          <p:cNvPr id="48" name="Line 31"/>
          <p:cNvSpPr>
            <a:spLocks noChangeShapeType="1"/>
          </p:cNvSpPr>
          <p:nvPr/>
        </p:nvSpPr>
        <p:spPr bwMode="auto">
          <a:xfrm flipV="1">
            <a:off x="2987824" y="4906261"/>
            <a:ext cx="438217" cy="682979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Line 31"/>
          <p:cNvSpPr>
            <a:spLocks noChangeShapeType="1"/>
          </p:cNvSpPr>
          <p:nvPr/>
        </p:nvSpPr>
        <p:spPr bwMode="auto">
          <a:xfrm flipV="1">
            <a:off x="1326681" y="2996709"/>
            <a:ext cx="1445119" cy="1525286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18"/>
          <p:cNvSpPr>
            <a:spLocks noChangeArrowheads="1"/>
          </p:cNvSpPr>
          <p:nvPr/>
        </p:nvSpPr>
        <p:spPr bwMode="auto">
          <a:xfrm rot="18911848">
            <a:off x="67000" y="3798857"/>
            <a:ext cx="2519363" cy="7191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сведения об уходе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престарелым, инвалидом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67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859864"/>
              </p:ext>
            </p:extLst>
          </p:nvPr>
        </p:nvGraphicFramePr>
        <p:xfrm>
          <a:off x="684213" y="188640"/>
          <a:ext cx="8178800" cy="1296988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8178800"/>
              </a:tblGrid>
              <a:tr h="1296988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0"/>
                        </a:spcAft>
                        <a:defRPr/>
                      </a:pPr>
                      <a:r>
                        <a:rPr lang="ru-RU" altLang="ru-RU" sz="3900" b="1" baseline="0" dirty="0" smtClean="0">
                          <a:solidFill>
                            <a:srgbClr val="002060"/>
                          </a:solidFill>
                          <a:latin typeface="Franklin Gothic Medium" panose="020B0603020102020204" pitchFamily="34" charset="0"/>
                          <a:cs typeface="Times New Roman" panose="02020603050405020304" pitchFamily="18" charset="0"/>
                        </a:rPr>
                        <a:t>Сведения о трудовой деятельности</a:t>
                      </a:r>
                    </a:p>
                    <a:p>
                      <a:pPr algn="ctr" fontAlgn="auto">
                        <a:spcAft>
                          <a:spcPts val="0"/>
                        </a:spcAft>
                        <a:defRPr/>
                      </a:pPr>
                      <a:r>
                        <a:rPr lang="ru-RU" altLang="ru-RU" sz="3900" b="1" baseline="0" dirty="0" smtClean="0">
                          <a:solidFill>
                            <a:srgbClr val="002060"/>
                          </a:solidFill>
                          <a:latin typeface="Franklin Gothic Medium" panose="020B0603020102020204" pitchFamily="34" charset="0"/>
                          <a:cs typeface="Times New Roman" panose="02020603050405020304" pitchFamily="18" charset="0"/>
                        </a:rPr>
                        <a:t> в электронном виде </a:t>
                      </a:r>
                      <a:endParaRPr lang="ru-RU" altLang="ru-RU" sz="3900" b="1" u="sng" baseline="0" dirty="0" smtClean="0">
                        <a:solidFill>
                          <a:srgbClr val="002060"/>
                        </a:solidFill>
                        <a:latin typeface="Franklin Gothic Medium" panose="020B06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836" marB="45836">
                    <a:noFill/>
                  </a:tcPr>
                </a:tc>
              </a:tr>
            </a:tbl>
          </a:graphicData>
        </a:graphic>
      </p:graphicFrame>
      <p:sp>
        <p:nvSpPr>
          <p:cNvPr id="55" name="Прямоугольник 54"/>
          <p:cNvSpPr/>
          <p:nvPr/>
        </p:nvSpPr>
        <p:spPr>
          <a:xfrm>
            <a:off x="34925" y="0"/>
            <a:ext cx="3168650" cy="188913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5" name="Picture 9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472" y="1595962"/>
            <a:ext cx="42480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77281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Терминология:</a:t>
            </a: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«Электронная трудовая книжка» = Сведения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 трудовой деятельности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 электронном виде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«Трудовая книжка» = трудовая книжка на бумажном носителе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580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35896" y="116632"/>
            <a:ext cx="2066335" cy="4078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Предпосылки </a:t>
            </a:r>
            <a:endParaRPr lang="ru-RU" sz="2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512" y="548680"/>
            <a:ext cx="8712968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5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«Как известно, </a:t>
            </a:r>
            <a:r>
              <a:rPr lang="ru-RU" sz="205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большинстве стран 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хорошо знакомые всем у нас в стране </a:t>
            </a:r>
            <a:r>
              <a:rPr lang="ru-RU" sz="205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трудовые книжки не применяются. 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Бумажная трудовая книжка, к сожалению, может быть утрачена или подделана, или просто может не сохраниться информация о работодателе, и тогда возникает необходимость в восстановлении трудового стажа по довольно сложной процедуре.» . Дмитрий Медведев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614678"/>
            <a:ext cx="8640960" cy="305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5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Минтруд РФ разработал </a:t>
            </a:r>
            <a:r>
              <a:rPr lang="ru-RU" sz="205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три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5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взаимосвязанных 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законопроекта о внесении изменений в:</a:t>
            </a:r>
          </a:p>
          <a:p>
            <a:pPr algn="just" fontAlgn="base"/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fontAlgn="base"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50" dirty="0" smtClean="0">
                <a:latin typeface="Arial" pitchFamily="34" charset="0"/>
                <a:cs typeface="Arial" pitchFamily="34" charset="0"/>
              </a:rPr>
              <a:t>Трудовой </a:t>
            </a:r>
            <a:r>
              <a:rPr lang="ru-RU" sz="2050" dirty="0">
                <a:latin typeface="Arial" pitchFamily="34" charset="0"/>
                <a:cs typeface="Arial" pitchFamily="34" charset="0"/>
              </a:rPr>
              <a:t>кодекс Российской Федерации (в </a:t>
            </a:r>
            <a:r>
              <a:rPr lang="ru-RU" sz="205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части формирования и ведения сведений о трудовой деятельности работника в электронном виде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(</a:t>
            </a:r>
            <a:r>
              <a:rPr lang="ru-RU" sz="205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ТК РФ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ru-RU" sz="2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fontAlgn="base"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Федеральный </a:t>
            </a:r>
            <a:r>
              <a:rPr lang="ru-RU" sz="2050" dirty="0">
                <a:latin typeface="Arial" pitchFamily="34" charset="0"/>
                <a:cs typeface="Arial" pitchFamily="34" charset="0"/>
              </a:rPr>
              <a:t>закон «Об индивидуальном (персонифицированном) учете в системе обязательного пенсионного страхования</a:t>
            </a:r>
            <a:r>
              <a:rPr lang="ru-RU" sz="205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5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27-ФЗ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ru-RU" sz="2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fontAlgn="base"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Кодекс </a:t>
            </a:r>
            <a:r>
              <a:rPr lang="ru-RU" sz="2050" dirty="0">
                <a:latin typeface="Arial" pitchFamily="34" charset="0"/>
                <a:cs typeface="Arial" pitchFamily="34" charset="0"/>
              </a:rPr>
              <a:t>Российской Федерации об административных </a:t>
            </a:r>
            <a:r>
              <a:rPr lang="ru-RU" sz="2050" dirty="0" smtClean="0">
                <a:latin typeface="Arial" pitchFamily="34" charset="0"/>
                <a:cs typeface="Arial" pitchFamily="34" charset="0"/>
              </a:rPr>
              <a:t>правонарушениях </a:t>
            </a:r>
            <a:r>
              <a:rPr lang="ru-RU" sz="205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5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КоАП</a:t>
            </a:r>
            <a:r>
              <a:rPr lang="ru-RU" sz="205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5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5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777733"/>
            <a:ext cx="856895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5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На своем заседании </a:t>
            </a:r>
            <a:r>
              <a:rPr lang="ru-RU" sz="205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28 июня 2018 года 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Правительство РФ одобрило идею </a:t>
            </a:r>
            <a:r>
              <a:rPr lang="ru-RU" sz="205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поэтапного введения электронных трудовых книжек в </a:t>
            </a:r>
            <a:r>
              <a:rPr lang="ru-RU" sz="2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России.</a:t>
            </a:r>
            <a:endParaRPr lang="ru-RU" sz="2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37333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5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991463"/>
            <a:ext cx="871296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ри </a:t>
            </a:r>
            <a:r>
              <a:rPr lang="ru-RU" sz="21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постепенном внедрении сведений о трудовой деятельности в электронном виде будут снижаться издержки работодателей на приобретение, ведение и хранении трудовых книжек на бумажном носителе. Например</a:t>
            </a:r>
            <a:r>
              <a:rPr lang="ru-RU" sz="21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эффект только от приобретения трудовых книжек в 2020 году может составить 0,7 млрд. рублей</a:t>
            </a:r>
            <a:r>
              <a:rPr lang="ru-RU" sz="2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</a:pPr>
            <a:endParaRPr lang="ru-RU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Предлагаемые изменения затрагивают порядка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4,2 млн. юридических лиц и 58,4 млн. человек, </a:t>
            </a:r>
            <a:r>
              <a:rPr lang="ru-RU" sz="2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занятых трудовой деятельностью в организациях  (по данным Минтруда РФ). Если же учитывать наемных работников индивидуальных предпринимателей, то изменения затронут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около 60 млн. работников и 8,4 млн. хозяйствующих субъектов</a:t>
            </a:r>
            <a:r>
              <a:rPr lang="ru-RU" sz="2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260648"/>
            <a:ext cx="6911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трудовая книжка в цифрах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 rot="10800000" flipV="1">
            <a:off x="251520" y="1164305"/>
            <a:ext cx="8712968" cy="51552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По предварительной оценке Минтруда, ожидается, что 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работодатели не понесут расходов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связанных с внедрением  трудовой книжки  в электронном виде, по следующим основаниям: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кадровые документы в организациях формируются и ведутся в настоящее время в корпоративных информационных системах (1С, Парус, SAP ERP  и другие), таким образом, информационные системы позволяют формировать в автоматизированном режиме необходимые данные для передачи в информационную систему персонифицированного учета ПФР; 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предполагается, что формат передаваемых работодателями сведений о трудовой деятельности работников по сравнению с действующей формой трудовой книжки практически не будет изменен (уточняется только перечень данных об образовании и квалификации работников);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работодатели имеют опыт  предоставления данных в электронном виде в информационную систему </a:t>
            </a:r>
            <a:r>
              <a:rPr lang="ru-RU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персучета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ПФР отчетности о застрахованных лицах, начиная с 2002 года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88640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О расходах работодателей, связанных с внедрением  трудовой книжки  в электронном виде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0825" y="0"/>
            <a:ext cx="3168650" cy="260350"/>
          </a:xfrm>
          <a:prstGeom prst="rect">
            <a:avLst/>
          </a:prstGeom>
          <a:solidFill>
            <a:srgbClr val="D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975" y="1628800"/>
            <a:ext cx="8636000" cy="249299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16.12.2019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Президентом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подписаны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федеральные законы:</a:t>
            </a:r>
          </a:p>
          <a:p>
            <a:pPr algn="just">
              <a:defRPr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436-ФЗ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 внесении изменений в Федеральный закон «Об индивидуальном (персонифицированном) учете в системе обязательного пенсионного страхования»;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439-ФЗ 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 внесении изменений в Трудовой кодекс Российской Федерации в части  формирования сведений о трудовой деятельности в электронном виде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4" y="908720"/>
            <a:ext cx="8496943" cy="5847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800100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Нормативно-правовое регулирование</a:t>
            </a:r>
          </a:p>
        </p:txBody>
      </p:sp>
      <p:sp>
        <p:nvSpPr>
          <p:cNvPr id="3079" name="Заголовок 1"/>
          <p:cNvSpPr txBox="1">
            <a:spLocks/>
          </p:cNvSpPr>
          <p:nvPr/>
        </p:nvSpPr>
        <p:spPr bwMode="auto">
          <a:xfrm>
            <a:off x="0" y="260648"/>
            <a:ext cx="9144000" cy="636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002060"/>
                </a:solidFill>
              </a:rPr>
              <a:t>ВЕДЕНИЕ СВЕДЕНИЙ О ТРУДОВОЙ ДЕЯТЕЛЬНОСТИ В ЭЛЕКТРОННОМ ВИДЕ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002060"/>
                </a:solidFill>
              </a:rPr>
              <a:t>(ПРОЕКТ  «ЭЛЕКТРОННАЯ ТРУДОВАЯ КНИЖКА»)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8488" y="4221088"/>
            <a:ext cx="8636000" cy="224676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Законопроект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№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748758-7 (третий в пакете) прошел 03.12.2019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первое чтение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Госдуме ФС РФ. Им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планируется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внести изменения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 Кодекс об административных правонарушениях 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РФ в целях установления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административной ответственности для работодателя за нарушение сроков предоставления сведений либо предоставление неполных или недостоверных сведений о трудовой деятельности в информационную систему Пенсионного фонда РФ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27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260648"/>
            <a:ext cx="8892480" cy="63401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В ТК РФ 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вносятся 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изменения в статьи 62, 65, 66 и ТК РФ 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дополняется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новой статьей 66.1 «Сведения о трудовой деятельности работника».</a:t>
            </a:r>
          </a:p>
          <a:p>
            <a:endParaRPr lang="ru-RU" sz="1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трудовая книжка сохраняет практически весь перечень сведений, которые учитываются в бумажной трудовой книжке: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работнике (ФИО, СНИЛС);</a:t>
            </a:r>
            <a:endParaRPr lang="ru-RU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Даты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приема, увольнения, перевода на другую работу;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мероприятия (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прием, перевод, увольнение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профессия, специальность, квалификация, структурное подразделение;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поручаемой 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кадрового мероприятия (дата, номер и вид документа);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прекращения трудового </a:t>
            </a: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договора;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подаче заявления </a:t>
            </a: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ведении трудовой книжки либо заявление </a:t>
            </a: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предоставлении сведений о трудовой деятельности</a:t>
            </a:r>
            <a:r>
              <a:rPr lang="ru-RU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0"/>
            <a:ext cx="3168352" cy="130324"/>
          </a:xfrm>
          <a:prstGeom prst="rect">
            <a:avLst/>
          </a:prstGeom>
          <a:solidFill>
            <a:srgbClr val="D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7772</TotalTime>
  <Words>1418</Words>
  <Application>Microsoft Office PowerPoint</Application>
  <PresentationFormat>Экран (4:3)</PresentationFormat>
  <Paragraphs>223</Paragraphs>
  <Slides>25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Воздушный поток</vt:lpstr>
      <vt:lpstr>Тема Office</vt:lpstr>
      <vt:lpstr>1_Тема Office</vt:lpstr>
      <vt:lpstr>2_Тема Office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ситуации (2020 год)</vt:lpstr>
      <vt:lpstr>Возможные ситуации (2021 год)</vt:lpstr>
      <vt:lpstr>Способы представления работодателями формы СЗВ-ТД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   Преимущества ведения сведений о трудовой деятельности в электронном виде и их использование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ошибок, допускаемых при приеме, вводе и камеральной проверке расчетов</dc:title>
  <dc:creator>semenova_A</dc:creator>
  <cp:lastModifiedBy>Хабирова Светлана Дамировна</cp:lastModifiedBy>
  <cp:revision>476</cp:revision>
  <cp:lastPrinted>2016-09-20T12:45:47Z</cp:lastPrinted>
  <dcterms:created xsi:type="dcterms:W3CDTF">2012-03-21T11:14:53Z</dcterms:created>
  <dcterms:modified xsi:type="dcterms:W3CDTF">2019-12-24T11:37:27Z</dcterms:modified>
</cp:coreProperties>
</file>