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0" r:id="rId2"/>
    <p:sldId id="313" r:id="rId3"/>
    <p:sldId id="314" r:id="rId4"/>
    <p:sldId id="262" r:id="rId5"/>
    <p:sldId id="276" r:id="rId6"/>
    <p:sldId id="264" r:id="rId7"/>
    <p:sldId id="271" r:id="rId8"/>
    <p:sldId id="266" r:id="rId9"/>
    <p:sldId id="272" r:id="rId10"/>
    <p:sldId id="268" r:id="rId11"/>
    <p:sldId id="275" r:id="rId12"/>
    <p:sldId id="269" r:id="rId13"/>
    <p:sldId id="277" r:id="rId14"/>
    <p:sldId id="306" r:id="rId15"/>
    <p:sldId id="307" r:id="rId16"/>
    <p:sldId id="308" r:id="rId17"/>
    <p:sldId id="309" r:id="rId18"/>
    <p:sldId id="279" r:id="rId19"/>
    <p:sldId id="280" r:id="rId20"/>
    <p:sldId id="285" r:id="rId21"/>
    <p:sldId id="289" r:id="rId22"/>
    <p:sldId id="293" r:id="rId23"/>
    <p:sldId id="296" r:id="rId24"/>
    <p:sldId id="294" r:id="rId25"/>
    <p:sldId id="298" r:id="rId26"/>
    <p:sldId id="302" r:id="rId27"/>
    <p:sldId id="300" r:id="rId28"/>
    <p:sldId id="303" r:id="rId29"/>
    <p:sldId id="30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F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86434" autoAdjust="0"/>
  </p:normalViewPr>
  <p:slideViewPr>
    <p:cSldViewPr>
      <p:cViewPr>
        <p:scale>
          <a:sx n="100" d="100"/>
          <a:sy n="100" d="100"/>
        </p:scale>
        <p:origin x="-300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81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ndrei\Desktop\&#1052;&#1080;&#1085;&#1089;&#1077;&#1083;&#1100;&#1093;&#1086;&#1079;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59735216171892"/>
          <c:y val="0.18786344097450142"/>
          <c:w val="0.77156132225647334"/>
          <c:h val="0.73721032925684049"/>
        </c:manualLayout>
      </c:layout>
      <c:ofPieChart>
        <c:ofPieType val="pie"/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cat>
            <c:strLit>
              <c:ptCount val="4"/>
              <c:pt idx="0">
                <c:v>Грант</c:v>
              </c:pt>
              <c:pt idx="1">
                <c:v>Средства местного бюджета, вклад граждан и юр. Лиц (ИП)</c:v>
              </c:pt>
              <c:pt idx="2">
                <c:v>Федеральный бюджет</c:v>
              </c:pt>
              <c:pt idx="3">
                <c:v>Региональные бюджеты</c:v>
              </c:pt>
            </c:strLit>
          </c:cat>
          <c:val>
            <c:numRef>
              <c:f>Грант!$A$1:$D$1</c:f>
              <c:numCache>
                <c:formatCode>General</c:formatCode>
                <c:ptCount val="4"/>
                <c:pt idx="1">
                  <c:v>40</c:v>
                </c:pt>
                <c:pt idx="2">
                  <c:v>42</c:v>
                </c:pt>
                <c:pt idx="3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0.23839</cdr:x>
      <cdr:y>0.45368</cdr:y>
    </cdr:from>
    <cdr:to>
      <cdr:x>0.47642</cdr:x>
      <cdr:y>0.78871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96144" y="1656184"/>
          <a:ext cx="1294179" cy="12230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cs typeface="Arial" panose="020B0604020202020204" pitchFamily="34" charset="0"/>
            </a:rPr>
            <a:t>не более</a:t>
          </a:r>
        </a:p>
        <a:p xmlns:a="http://schemas.openxmlformats.org/drawingml/2006/main">
          <a:pPr algn="ctr"/>
          <a:r>
            <a:rPr lang="ru-RU" sz="1600" b="1" dirty="0" smtClean="0">
              <a:cs typeface="Arial" panose="020B0604020202020204" pitchFamily="34" charset="0"/>
            </a:rPr>
            <a:t>60 %</a:t>
          </a:r>
          <a:endParaRPr lang="ru-RU" sz="1600" b="1" dirty="0"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0.65195</cdr:x>
      <cdr:y>0.46336</cdr:y>
    </cdr:from>
    <cdr:to>
      <cdr:x>0.80453</cdr:x>
      <cdr:y>0.57899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544701" y="1691500"/>
          <a:ext cx="829584" cy="422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/>
            <a:t>70%</a:t>
          </a:r>
          <a:endParaRPr lang="ru-RU" sz="1600" b="1" dirty="0"/>
        </a:p>
      </cdr:txBody>
    </cdr:sp>
  </cdr:relSizeAnchor>
  <cdr:relSizeAnchor xmlns:cdr="http://schemas.openxmlformats.org/drawingml/2006/chartDrawing">
    <cdr:from>
      <cdr:x>0.8464</cdr:x>
      <cdr:y>0.56946</cdr:y>
    </cdr:from>
    <cdr:to>
      <cdr:x>0.92442</cdr:x>
      <cdr:y>0.67946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905732" y="1863892"/>
          <a:ext cx="36004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0.62547</cdr:x>
      <cdr:y>0.0789</cdr:y>
    </cdr:from>
    <cdr:to>
      <cdr:x>0.92708</cdr:x>
      <cdr:y>0.21698</cdr:y>
    </cdr:to>
    <cdr:sp macro="" textlink="">
      <cdr:nvSpPr>
        <cdr:cNvPr id="10" name="Скругленный прямоугольник 9"/>
        <cdr:cNvSpPr/>
      </cdr:nvSpPr>
      <cdr:spPr>
        <a:xfrm xmlns:a="http://schemas.openxmlformats.org/drawingml/2006/main">
          <a:off x="3400684" y="288032"/>
          <a:ext cx="1639875" cy="504056"/>
        </a:xfrm>
        <a:prstGeom xmlns:a="http://schemas.openxmlformats.org/drawingml/2006/main" prst="roundRect">
          <a:avLst/>
        </a:prstGeom>
        <a:solidFill xmlns:a="http://schemas.openxmlformats.org/drawingml/2006/main">
          <a:srgbClr val="4F81BD">
            <a:lumMod val="20000"/>
            <a:lumOff val="80000"/>
          </a:srgbClr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E89B2-C2EF-4E5D-8663-507408B75953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F048D-C7F1-436A-99AA-19D274CCD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4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EC0B6-D6E5-470D-9B1D-73C96666216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EA18-FFB7-4508-BF70-7CE5DA3AA38F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909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G:\a348804aeed2ff5a3e3f8920635279e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16832"/>
            <a:ext cx="2952328" cy="295232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8448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941168"/>
            <a:ext cx="9144000" cy="1916832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7668346" y="548684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4" r:link="rId5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70" y="260648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0" y="62068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95536" y="6669360"/>
            <a:ext cx="84249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23731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552" y="2564906"/>
            <a:ext cx="7992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поддержка местных инициатив граждан, проживающих в сельской местности, В рамках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Подпрограммы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«Устойчивое развитие сельских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территорий»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image0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260649"/>
            <a:ext cx="1505279" cy="150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309320"/>
            <a:ext cx="504056" cy="36004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площадка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д. Николаевка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Стерлитамакского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</p:txBody>
      </p:sp>
      <p:pic>
        <p:nvPicPr>
          <p:cNvPr id="20" name="Picture 4" descr="F:\Фото Николаевка\12.07.16 0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1772816"/>
            <a:ext cx="3600400" cy="4392488"/>
          </a:xfrm>
          <a:prstGeom prst="rect">
            <a:avLst/>
          </a:prstGeom>
          <a:noFill/>
        </p:spPr>
      </p:pic>
      <p:sp>
        <p:nvSpPr>
          <p:cNvPr id="22" name="Объект 8"/>
          <p:cNvSpPr txBox="1">
            <a:spLocks/>
          </p:cNvSpPr>
          <p:nvPr/>
        </p:nvSpPr>
        <p:spPr>
          <a:xfrm>
            <a:off x="35496" y="1772816"/>
            <a:ext cx="2088232" cy="4464496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ПОКАЗАТЕЛИ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Сметная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стоимость –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879,4 </a:t>
            </a:r>
            <a:endParaRPr lang="ru-RU" altLang="ru-RU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рублей:бюджет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РФ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407,8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 р.;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РБ– 486,0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 р.; 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МР– 385,6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 р.; 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Внебюджетные источники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(ООО АП им. Калинина)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600,0 т. р.</a:t>
            </a:r>
            <a:endParaRPr lang="ru-RU" altLang="ru-RU" sz="11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altLang="ru-RU" sz="11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endParaRPr lang="ru-RU" altLang="ru-RU" sz="1100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Многофункциональная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спортплощадка – 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800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кв.м., </a:t>
            </a:r>
            <a:endParaRPr lang="ru-RU" altLang="ru-RU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баскетбол,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волейбол, теннис, 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хоккей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1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спортснаряды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4 ед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скамейки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урны; освещение. </a:t>
            </a:r>
            <a:endParaRPr lang="ru-RU" altLang="ru-RU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реализации – 2016 г.</a:t>
            </a:r>
          </a:p>
        </p:txBody>
      </p:sp>
      <p:pic>
        <p:nvPicPr>
          <p:cNvPr id="15" name="Picture 5" descr="F:\Фото Николаевка\12.07.16 0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720" y="1772816"/>
            <a:ext cx="3354593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8"/>
          <p:cNvSpPr>
            <a:spLocks noChangeArrowheads="1"/>
          </p:cNvSpPr>
          <p:nvPr/>
        </p:nvSpPr>
        <p:spPr bwMode="auto">
          <a:xfrm>
            <a:off x="179390" y="188913"/>
            <a:ext cx="8785225" cy="6480175"/>
          </a:xfrm>
          <a:prstGeom prst="roundRect">
            <a:avLst>
              <a:gd name="adj" fmla="val 154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309324"/>
            <a:ext cx="504056" cy="36003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площадка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д. Николаевка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Стерлитамакского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</p:txBody>
      </p:sp>
      <p:pic>
        <p:nvPicPr>
          <p:cNvPr id="20" name="Picture 2" descr="F:\Фото Николаевка\12.07.16 0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4" y="1772820"/>
            <a:ext cx="3528392" cy="4382537"/>
          </a:xfrm>
          <a:prstGeom prst="rect">
            <a:avLst/>
          </a:prstGeom>
          <a:noFill/>
        </p:spPr>
      </p:pic>
      <p:pic>
        <p:nvPicPr>
          <p:cNvPr id="15" name="Picture 1" descr="F:\Фото Николаевка\12.07.16 0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4" y="1772816"/>
            <a:ext cx="3312368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8"/>
          <p:cNvSpPr>
            <a:spLocks noChangeArrowheads="1"/>
          </p:cNvSpPr>
          <p:nvPr/>
        </p:nvSpPr>
        <p:spPr bwMode="auto">
          <a:xfrm>
            <a:off x="179390" y="188913"/>
            <a:ext cx="8785225" cy="6480175"/>
          </a:xfrm>
          <a:prstGeom prst="roundRect">
            <a:avLst>
              <a:gd name="adj" fmla="val 154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4711" y="6309320"/>
            <a:ext cx="529779" cy="36004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площадка и зона отдыха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с. Октябрьское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Стерлитамакского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endParaRPr lang="ru-RU" dirty="0"/>
          </a:p>
        </p:txBody>
      </p:sp>
      <p:sp>
        <p:nvSpPr>
          <p:cNvPr id="18" name="Объект 8"/>
          <p:cNvSpPr txBox="1">
            <a:spLocks/>
          </p:cNvSpPr>
          <p:nvPr/>
        </p:nvSpPr>
        <p:spPr>
          <a:xfrm>
            <a:off x="6660232" y="1772820"/>
            <a:ext cx="1944216" cy="3726777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35688">
              <a:spcBef>
                <a:spcPts val="0"/>
              </a:spcBef>
              <a:buFont typeface="Arial" pitchFamily="34" charset="0"/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</a:p>
          <a:p>
            <a:pPr marL="0" indent="0" defTabSz="835688">
              <a:spcBef>
                <a:spcPts val="0"/>
              </a:spcBef>
              <a:buFont typeface="Arial" pitchFamily="34" charset="0"/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Сметная стоимость –             3 437,8 тыс. рублей:</a:t>
            </a:r>
          </a:p>
          <a:p>
            <a:pPr marL="0" indent="0" defTabSz="835688">
              <a:spcBef>
                <a:spcPts val="0"/>
              </a:spcBef>
              <a:buFont typeface="Arial" pitchFamily="34" charset="0"/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РФ – 756,0 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т.р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бюджет РБ – 756,0 т. р.;  бюджет МР– 700,0 т. р.; Внебюджетные источники (ООО АП им. Калинина) –  1 225,8  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т.р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defTabSz="835688">
              <a:spcBef>
                <a:spcPts val="0"/>
              </a:spcBef>
              <a:buFont typeface="Arial" pitchFamily="34" charset="0"/>
              <a:buNone/>
            </a:pPr>
            <a:r>
              <a:rPr lang="ru-RU" sz="11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проекта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спортплощадка – 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355 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(хоккей, баскетбол, теннис, 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минифутбол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волейбол, беговая дорожка, гимнастические снаряды); 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зона отдыха (парк, тротуар из фигурных плиток, урны, скамейки); освещение. </a:t>
            </a:r>
            <a:endParaRPr lang="ru-RU" sz="1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835688">
              <a:spcBef>
                <a:spcPts val="0"/>
              </a:spcBef>
              <a:buFont typeface="Arial" pitchFamily="34" charset="0"/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– </a:t>
            </a:r>
            <a:r>
              <a:rPr lang="ru-RU" sz="1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2016г. </a:t>
            </a:r>
            <a:endParaRPr lang="ru-RU" sz="1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F:\Фото Октябрьское коо Дню поля\IMG-20160725-WA00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772816"/>
            <a:ext cx="5904656" cy="441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2930" y="6309324"/>
            <a:ext cx="611560" cy="36003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площадка и зона отдыха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с. Октябрьское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Стерлитамакского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endParaRPr lang="ru-RU" dirty="0"/>
          </a:p>
        </p:txBody>
      </p:sp>
      <p:pic>
        <p:nvPicPr>
          <p:cNvPr id="28674" name="Picture 2" descr="F:\IMG-20170228-WA0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88294" y="1844824"/>
            <a:ext cx="6280050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2930" y="6309324"/>
            <a:ext cx="611560" cy="36003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Сквер в память об основателях села и аллея учителям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с.Воскресенское муниципального района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Мелеузовский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endParaRPr lang="ru-RU" dirty="0"/>
          </a:p>
        </p:txBody>
      </p:sp>
      <p:pic>
        <p:nvPicPr>
          <p:cNvPr id="33794" name="Picture 2" descr="F:\IMG_20170301_121924 обрез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1772816"/>
            <a:ext cx="6912768" cy="4466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2930" y="6309324"/>
            <a:ext cx="611560" cy="36003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Сквер в память об основателях села и аллея учителям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с.Воскресенское муниципального района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Мелеузовский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endParaRPr lang="ru-RU" dirty="0"/>
          </a:p>
        </p:txBody>
      </p:sp>
      <p:pic>
        <p:nvPicPr>
          <p:cNvPr id="31745" name="Picture 1" descr="F:\IMG_20170301_121909 -гот обр но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1772816"/>
            <a:ext cx="4358929" cy="4392488"/>
          </a:xfrm>
          <a:prstGeom prst="rect">
            <a:avLst/>
          </a:prstGeom>
          <a:noFill/>
        </p:spPr>
      </p:pic>
      <p:pic>
        <p:nvPicPr>
          <p:cNvPr id="31747" name="Picture 3" descr="F:\IMG_20170301_121939 - копия но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64496" y="1772816"/>
            <a:ext cx="4644008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2930" y="6309324"/>
            <a:ext cx="611560" cy="36003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90872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территории озера «АК – Куль»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с.Кармаскалы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 </a:t>
            </a:r>
          </a:p>
          <a:p>
            <a:pPr algn="ctr"/>
            <a:endParaRPr lang="ru-RU" dirty="0"/>
          </a:p>
        </p:txBody>
      </p:sp>
      <p:pic>
        <p:nvPicPr>
          <p:cNvPr id="29697" name="Picture 1" descr="F:\IMG_20170301_1231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1772816"/>
            <a:ext cx="5904656" cy="4428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2930" y="6309324"/>
            <a:ext cx="611560" cy="36003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9" name="Picture 3" descr="F:\IMG_20170301_1232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772816"/>
            <a:ext cx="4536504" cy="439248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90872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территории озера «АК – Куль»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с.Кармаскалы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 </a:t>
            </a:r>
          </a:p>
          <a:p>
            <a:pPr algn="ctr"/>
            <a:endParaRPr lang="ru-RU" dirty="0"/>
          </a:p>
        </p:txBody>
      </p:sp>
      <p:pic>
        <p:nvPicPr>
          <p:cNvPr id="15" name="Picture 4" descr="F:\IMG_20170301_123132 об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850" y="1766746"/>
            <a:ext cx="4479142" cy="4398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14" descr="http://www.e-mordovia.ru/images/gossymbols/flag.jpg"/>
          <p:cNvPicPr>
            <a:picLocks noChangeAspect="1" noChangeArrowheads="1"/>
          </p:cNvPicPr>
          <p:nvPr/>
        </p:nvPicPr>
        <p:blipFill>
          <a:blip r:embed="rId2" cstate="print"/>
          <a:srcRect l="17422" t="45995" r="14743" b="47993"/>
          <a:stretch>
            <a:fillRect/>
          </a:stretch>
        </p:blipFill>
        <p:spPr bwMode="auto">
          <a:xfrm>
            <a:off x="0" y="6358472"/>
            <a:ext cx="9144000" cy="49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6" name="Номер слайда 11"/>
          <p:cNvSpPr txBox="1">
            <a:spLocks noGrp="1"/>
          </p:cNvSpPr>
          <p:nvPr/>
        </p:nvSpPr>
        <p:spPr bwMode="auto">
          <a:xfrm>
            <a:off x="6804025" y="6405037"/>
            <a:ext cx="2133600" cy="36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 smtClean="0">
                <a:solidFill>
                  <a:srgbClr val="898989"/>
                </a:solidFill>
                <a:latin typeface="Calibri" pitchFamily="34" charset="0"/>
              </a:rPr>
              <a:t>13</a:t>
            </a:r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355217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Устройство детской площадки в с. Бураево МР Бураевский район РБ</a:t>
            </a:r>
            <a:endParaRPr lang="ru-RU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_1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5" y="404664"/>
            <a:ext cx="6912768" cy="4950553"/>
          </a:xfrm>
          <a:prstGeom prst="rect">
            <a:avLst/>
          </a:prstGeom>
        </p:spPr>
      </p:pic>
    </p:spTree>
  </p:cSld>
  <p:clrMapOvr>
    <a:masterClrMapping/>
  </p:clrMapOvr>
  <p:transition advTm="325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14" descr="http://www.e-mordovia.ru/images/gossymbols/flag.jpg"/>
          <p:cNvPicPr>
            <a:picLocks noChangeAspect="1" noChangeArrowheads="1"/>
          </p:cNvPicPr>
          <p:nvPr/>
        </p:nvPicPr>
        <p:blipFill>
          <a:blip r:embed="rId2" cstate="print"/>
          <a:srcRect l="17422" t="45995" r="14743" b="47993"/>
          <a:stretch>
            <a:fillRect/>
          </a:stretch>
        </p:blipFill>
        <p:spPr bwMode="auto">
          <a:xfrm>
            <a:off x="0" y="6358471"/>
            <a:ext cx="9144000" cy="49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1" name="TextBox 10"/>
          <p:cNvSpPr txBox="1">
            <a:spLocks noChangeArrowheads="1"/>
          </p:cNvSpPr>
          <p:nvPr/>
        </p:nvSpPr>
        <p:spPr bwMode="auto">
          <a:xfrm>
            <a:off x="107950" y="476672"/>
            <a:ext cx="8928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Детская площадка «Сказка» в с. Бураево</a:t>
            </a:r>
            <a:endParaRPr lang="ru-RU" altLang="ru-RU" sz="2400" dirty="0">
              <a:latin typeface="Calibri" pitchFamily="34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DSC_10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268759"/>
            <a:ext cx="4320480" cy="4648539"/>
          </a:xfrm>
          <a:prstGeom prst="rect">
            <a:avLst/>
          </a:prstGeom>
        </p:spPr>
      </p:pic>
      <p:pic>
        <p:nvPicPr>
          <p:cNvPr id="11" name="Рисунок 10" descr="DSC_08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1999" y="1268761"/>
            <a:ext cx="4346203" cy="4648538"/>
          </a:xfrm>
          <a:prstGeom prst="rect">
            <a:avLst/>
          </a:prstGeom>
        </p:spPr>
      </p:pic>
    </p:spTree>
  </p:cSld>
  <p:clrMapOvr>
    <a:masterClrMapping/>
  </p:clrMapOvr>
  <p:transition advTm="332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107504" y="2568762"/>
            <a:ext cx="1343415" cy="12427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80920" y="6309324"/>
            <a:ext cx="611560" cy="36003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087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83671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поддержки местных инициатив граждан, </a:t>
            </a:r>
          </a:p>
          <a:p>
            <a:pPr algn="ctr" defTabSz="449263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проживающих в сельской местности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23728" y="1682805"/>
            <a:ext cx="7020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государственной поддержки, предоставляемые на безвозмездной и безвозвратной основе органу местного самоуправления или органу территориального общественного самоуправления сельского поселения на реализацию общественно значимого проекта с участием граждан, проживающих в сельском поселении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1475658" y="1841302"/>
            <a:ext cx="576064" cy="50757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23530" y="1815207"/>
            <a:ext cx="1080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Грант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5248" y="2588567"/>
            <a:ext cx="1512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Средства местного бюджета, вклад граждан и юр. </a:t>
            </a:r>
            <a:r>
              <a:rPr lang="ru-RU" sz="1400" dirty="0"/>
              <a:t>л</a:t>
            </a:r>
            <a:r>
              <a:rPr lang="ru-RU" sz="1400" dirty="0" smtClean="0"/>
              <a:t>иц (ИП)</a:t>
            </a:r>
            <a:endParaRPr lang="ru-RU" sz="14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164041" y="3338780"/>
            <a:ext cx="1872457" cy="14416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257007" y="3468077"/>
            <a:ext cx="18514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Максимальный размер гранта </a:t>
            </a:r>
          </a:p>
          <a:p>
            <a:pPr algn="ctr"/>
            <a:r>
              <a:rPr lang="ru-RU" sz="1400" dirty="0" smtClean="0"/>
              <a:t>2 млн. руб. и </a:t>
            </a:r>
          </a:p>
          <a:p>
            <a:pPr algn="ctr"/>
            <a:r>
              <a:rPr lang="ru-RU" sz="1400" dirty="0" smtClean="0"/>
              <a:t>не более 60% от стоимости проекта</a:t>
            </a:r>
            <a:endParaRPr lang="ru-RU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1133351" y="5452903"/>
            <a:ext cx="709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Формы участия граждан и предпринимательского сообщества:</a:t>
            </a:r>
            <a:endParaRPr lang="ru-RU" sz="1600" b="1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1097304" y="5661252"/>
            <a:ext cx="7849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 smtClean="0"/>
              <a:t>Взнос денежными средствами, трудовое участие, предоставление помещений, технических средств и т.п.</a:t>
            </a:r>
            <a:endParaRPr lang="ru-RU" sz="1600" dirty="0"/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6834002"/>
              </p:ext>
            </p:extLst>
          </p:nvPr>
        </p:nvGraphicFramePr>
        <p:xfrm>
          <a:off x="755577" y="2348880"/>
          <a:ext cx="5437039" cy="3650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Скругленный прямоугольник 30"/>
          <p:cNvSpPr/>
          <p:nvPr/>
        </p:nvSpPr>
        <p:spPr>
          <a:xfrm>
            <a:off x="1979714" y="2615531"/>
            <a:ext cx="827905" cy="3094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2267744" y="2924944"/>
            <a:ext cx="288034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23728" y="2617167"/>
            <a:ext cx="972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Грант</a:t>
            </a:r>
            <a:endParaRPr lang="ru-RU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4211962" y="2636912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Федеральный бюджет</a:t>
            </a:r>
            <a:endParaRPr lang="ru-RU" sz="1400" dirty="0"/>
          </a:p>
        </p:txBody>
      </p:sp>
      <p:cxnSp>
        <p:nvCxnSpPr>
          <p:cNvPr id="39" name="Прямая со стрелкой 38"/>
          <p:cNvCxnSpPr>
            <a:stCxn id="25" idx="3"/>
          </p:cNvCxnSpPr>
          <p:nvPr/>
        </p:nvCxnSpPr>
        <p:spPr>
          <a:xfrm>
            <a:off x="1450919" y="3190124"/>
            <a:ext cx="261225" cy="483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31640" y="4221088"/>
            <a:ext cx="10077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n-lt"/>
              </a:rPr>
              <a:t>не </a:t>
            </a:r>
            <a:r>
              <a:rPr lang="ru-RU" sz="1600" b="1" dirty="0" smtClean="0">
                <a:latin typeface="+mn-lt"/>
              </a:rPr>
              <a:t>менее </a:t>
            </a:r>
          </a:p>
          <a:p>
            <a:r>
              <a:rPr lang="ru-RU" sz="1600" b="1" dirty="0" smtClean="0">
                <a:latin typeface="+mn-lt"/>
              </a:rPr>
              <a:t>     40 </a:t>
            </a:r>
            <a:r>
              <a:rPr lang="ru-RU" sz="1600" b="1" dirty="0">
                <a:latin typeface="+mn-lt"/>
              </a:rPr>
              <a:t>%</a:t>
            </a:r>
          </a:p>
          <a:p>
            <a:endParaRPr lang="ru-RU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436098" y="4869164"/>
            <a:ext cx="1368152" cy="4739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004051" y="4509120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+mn-lt"/>
              </a:rPr>
              <a:t>30 %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220072" y="4797154"/>
            <a:ext cx="1862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Региональный бюджет</a:t>
            </a:r>
            <a:endParaRPr lang="ru-RU" sz="1400" dirty="0"/>
          </a:p>
        </p:txBody>
      </p:sp>
      <p:cxnSp>
        <p:nvCxnSpPr>
          <p:cNvPr id="47" name="Прямая со стрелкой 46"/>
          <p:cNvCxnSpPr/>
          <p:nvPr/>
        </p:nvCxnSpPr>
        <p:spPr>
          <a:xfrm flipH="1" flipV="1">
            <a:off x="5076058" y="5013181"/>
            <a:ext cx="360040" cy="2160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5076058" y="3140968"/>
            <a:ext cx="7200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авая фигурная скобка 50"/>
          <p:cNvSpPr/>
          <p:nvPr/>
        </p:nvSpPr>
        <p:spPr>
          <a:xfrm>
            <a:off x="6645065" y="2564904"/>
            <a:ext cx="447215" cy="282378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6470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Создание игровой площадки осуществлялось с целью организации досуга детей дошкольного и младшего школьного возраста, развития и совершенствования физических качеств детей, привитие интереса к здоровому образу жизни и </a:t>
            </a:r>
            <a:r>
              <a:rPr lang="ru-RU" b="1" i="1" dirty="0" smtClean="0">
                <a:solidFill>
                  <a:srgbClr val="FF0000"/>
                </a:solidFill>
              </a:rPr>
              <a:t>спорту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_10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1" y="1688034"/>
            <a:ext cx="8064897" cy="4896544"/>
          </a:xfrm>
          <a:prstGeom prst="rect">
            <a:avLst/>
          </a:prstGeom>
        </p:spPr>
      </p:pic>
    </p:spTree>
  </p:cSld>
  <p:clrMapOvr>
    <a:masterClrMapping/>
  </p:clrMapOvr>
  <p:transition spd="slow" advTm="7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8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Aharoni" pitchFamily="2" charset="-79"/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Aharoni" pitchFamily="2" charset="-79"/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Aharoni" pitchFamily="2" charset="-79"/>
              </a:rPr>
              <a:t>Облагораживание родника 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Aharoni" pitchFamily="2" charset="-79"/>
              </a:rPr>
              <a:t>д.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Aharoni" pitchFamily="2" charset="-79"/>
              </a:rPr>
              <a:t>Лузгина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Aharoni" pitchFamily="2" charset="-79"/>
              </a:rPr>
              <a:t/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Aharoni" pitchFamily="2" charset="-79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Aharoni" pitchFamily="2" charset="-79"/>
            </a:endParaRPr>
          </a:p>
        </p:txBody>
      </p:sp>
      <p:pic>
        <p:nvPicPr>
          <p:cNvPr id="1026" name="Picture 2" descr="F:\ГРАНД 2014\Фото Облагораживание родника в д. Лузгина\род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30" y="1052736"/>
            <a:ext cx="8496944" cy="56646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Блок-схема: узел 3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6"/>
          <p:cNvSpPr>
            <a:spLocks noChangeArrowheads="1"/>
          </p:cNvSpPr>
          <p:nvPr/>
        </p:nvSpPr>
        <p:spPr bwMode="auto">
          <a:xfrm>
            <a:off x="611188" y="404813"/>
            <a:ext cx="7921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Palatino Linotype" pitchFamily="18" charset="0"/>
              </a:rPr>
              <a:t> </a:t>
            </a:r>
          </a:p>
        </p:txBody>
      </p:sp>
      <p:pic>
        <p:nvPicPr>
          <p:cNvPr id="20483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6067429"/>
            <a:ext cx="71913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77889" y="6211889"/>
            <a:ext cx="699422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Arial" charset="0"/>
              </a:rPr>
              <a:t>Главное управление сельского хозяйства Алтайского края </a:t>
            </a:r>
          </a:p>
        </p:txBody>
      </p:sp>
      <p:pic>
        <p:nvPicPr>
          <p:cNvPr id="20486" name="Picture 2" descr="F:\Маклаков\ГРАНТЫ ФОТО\24.05.2015\ФОТО\ФОТО ДЛЯ МИНСЕЛЬХОЗА - 2015 год\Троицкий район - 2015\Вариант 2\2. Сохранение и восстановление мемориального комплекса в с. Троицкое Троицкого района Алтайского кр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5" y="279400"/>
            <a:ext cx="3868737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3" descr="F:\Маклаков\ГРАНТЫ ФОТО\24.05.2015\ФОТО\ФОТО ДЛЯ МИНСЕЛЬХОЗА - 2015 год\Троицкий район - 2015\Вариант 2\3. Сохранение и восстановление мемориального комплекса в с. Троицкое Троицкого района Алтайского кра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5" y="279400"/>
            <a:ext cx="3995737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4" descr="F:\Маклаков\ГРАНТЫ ФОТО\24.05.2015\ФОТО\ФОТО ДЛЯ МИНСЕЛЬХОЗА - 2015 год\Троицкий район - 2015\Вариант 2\4. Сохранение и восстановление мемориального комплекса в с. Троицкое Троицкого района Алтайского кра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5" y="3259138"/>
            <a:ext cx="3868737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5" descr="F:\Маклаков\ГРАНТЫ ФОТО\24.05.2015\ФОТО\ФОТО ДЛЯ МИНСЕЛЬХОЗА - 2015 год\Троицкий район - 2015\Вариант 2\5. Сохранение и восстановление мемориального комплекса в с. Троицкое Троицкого района Алтайского кра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5" y="3246438"/>
            <a:ext cx="3995737" cy="261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Блок-схема: узел 11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6"/>
          <p:cNvSpPr>
            <a:spLocks noChangeArrowheads="1"/>
          </p:cNvSpPr>
          <p:nvPr/>
        </p:nvSpPr>
        <p:spPr bwMode="auto">
          <a:xfrm>
            <a:off x="611188" y="404813"/>
            <a:ext cx="7921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Palatino Linotype" pitchFamily="18" charset="0"/>
              </a:rPr>
              <a:t> </a:t>
            </a:r>
          </a:p>
        </p:txBody>
      </p:sp>
      <p:pic>
        <p:nvPicPr>
          <p:cNvPr id="22531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6067429"/>
            <a:ext cx="71913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77889" y="6211889"/>
            <a:ext cx="699422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Arial" charset="0"/>
              </a:rPr>
              <a:t>Главное управление сельского хозяйства Алтайского края </a:t>
            </a:r>
          </a:p>
        </p:txBody>
      </p:sp>
      <p:pic>
        <p:nvPicPr>
          <p:cNvPr id="22534" name="Picture 2" descr="F:\Маклаков\ГРАНТЫ ФОТО\24.05.2015\ФОТО\ФОТО ДЛЯ МИНСЕЛЬХОЗА - 2015 год\Хабарский район\Сохранение и востановление  памятника погибшим и умершим односельчанам в ВОВ 1941-1945гг( с. Утянка)\Мемориал с.Утянка\3. Сохранение и востановление  памятн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2" y="260350"/>
            <a:ext cx="4049713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3" descr="F:\Маклаков\ГРАНТЫ ФОТО\24.05.2015\ФОТО\ФОТО ДЛЯ МИНСЕЛЬХОЗА - 2015 год\Хабарский район\Сохранение и востановление  памятника погибшим и умершим односельчанам в ВОВ 1941-1945гг( с. Утянка)\Мемориал с.Утянка\4. Сохранение и востановление  памятни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2" y="260350"/>
            <a:ext cx="41560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узел 7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26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6"/>
          <p:cNvSpPr>
            <a:spLocks noChangeArrowheads="1"/>
          </p:cNvSpPr>
          <p:nvPr/>
        </p:nvSpPr>
        <p:spPr bwMode="auto">
          <a:xfrm>
            <a:off x="611188" y="404813"/>
            <a:ext cx="7921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Palatino Linotype" pitchFamily="18" charset="0"/>
              </a:rPr>
              <a:t> </a:t>
            </a:r>
          </a:p>
        </p:txBody>
      </p:sp>
      <p:pic>
        <p:nvPicPr>
          <p:cNvPr id="11267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6067429"/>
            <a:ext cx="71913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77889" y="6211889"/>
            <a:ext cx="699422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Arial" charset="0"/>
              </a:rPr>
              <a:t>Главное управление сельского хозяйства Алтайского края </a:t>
            </a:r>
          </a:p>
        </p:txBody>
      </p:sp>
      <p:pic>
        <p:nvPicPr>
          <p:cNvPr id="11270" name="Picture 7" descr="F:\Маклаков\ГРАНТЫ ФОТО\24.05.2015\ФОТО\ФОТО ДЛЯ МИНСЕЛЬХОЗА - 2015 год\Завьяловский район\фото для отчёта\1. Благоустройство парка отдыха Набережная в с. Завьялово Завьяловского района Алтайского кр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2" y="101600"/>
            <a:ext cx="4151313" cy="296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8" descr="F:\Маклаков\ГРАНТЫ ФОТО\24.05.2015\ФОТО\ФОТО ДЛЯ МИНСЕЛЬХОЗА - 2015 год\Завьяловский район\фото для отчёта\2. Благоустройство парка отдыха Набережная в с. Завьялово Завьяловского района Алтайского кра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140968"/>
            <a:ext cx="410445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9" descr="F:\Маклаков\ГРАНТЫ ФОТО\24.05.2015\ФОТО\ФОТО ДЛЯ МИНСЕЛЬХОЗА - 2015 год\Завьяловский район\фото для отчёта\3. Благоустройство парка отдыха Набережная в с. Завьялово Завьяловского района Алтайского кра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2" y="3140968"/>
            <a:ext cx="4157663" cy="281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0" descr="F:\Маклаков\ГРАНТЫ ФОТО\24.05.2015\ФОТО\ФОТО ДЛЯ МИНСЕЛЬХОЗА - 2015 год\Завьяловский район\фото для отчёта\4. Благоустройство парка отдыха Набережная в с. Завьялово Завьяловского района Алтайского кра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101352"/>
            <a:ext cx="4104456" cy="296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Блок-схема: узел 11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06153"/>
            <a:ext cx="9144000" cy="990599"/>
          </a:xfrm>
        </p:spPr>
        <p:txBody>
          <a:bodyPr>
            <a:noAutofit/>
          </a:bodyPr>
          <a:lstStyle/>
          <a:p>
            <a:r>
              <a:rPr lang="ru-RU" sz="2500" dirty="0" smtClean="0"/>
              <a:t>Создание и обустройство  детской игровых площадок в</a:t>
            </a:r>
            <a:br>
              <a:rPr lang="ru-RU" sz="2500" dirty="0" smtClean="0"/>
            </a:br>
            <a:r>
              <a:rPr lang="ru-RU" sz="2500" dirty="0" smtClean="0"/>
              <a:t> п. Московском Почепского района Брянской области</a:t>
            </a:r>
            <a:endParaRPr lang="ru-RU" sz="2500" dirty="0"/>
          </a:p>
        </p:txBody>
      </p:sp>
      <p:pic>
        <p:nvPicPr>
          <p:cNvPr id="62466" name="Picture 2" descr="F:\мосвка 1 г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65" y="1340768"/>
            <a:ext cx="8927933" cy="5040560"/>
          </a:xfrm>
          <a:prstGeom prst="rect">
            <a:avLst/>
          </a:prstGeom>
          <a:noFill/>
        </p:spPr>
      </p:pic>
      <p:sp>
        <p:nvSpPr>
          <p:cNvPr id="4" name="Блок-схема: узел 3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1"/>
          </a:xfrm>
        </p:spPr>
        <p:txBody>
          <a:bodyPr>
            <a:noAutofit/>
          </a:bodyPr>
          <a:lstStyle/>
          <a:p>
            <a:r>
              <a:rPr lang="ru-RU" sz="2500" dirty="0" smtClean="0"/>
              <a:t>Создание и обустройство детских игровых площадок в п. Озаренный и с. Красный Рог  Почепского района Брянской области</a:t>
            </a:r>
            <a:endParaRPr lang="ru-RU" sz="2500" dirty="0"/>
          </a:p>
        </p:txBody>
      </p:sp>
      <p:pic>
        <p:nvPicPr>
          <p:cNvPr id="63490" name="Picture 2" descr="F:\москва 2 г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4" y="1124748"/>
            <a:ext cx="8784976" cy="5622833"/>
          </a:xfrm>
          <a:prstGeom prst="rect">
            <a:avLst/>
          </a:prstGeom>
          <a:noFill/>
        </p:spPr>
      </p:pic>
      <p:sp>
        <p:nvSpPr>
          <p:cNvPr id="4" name="Блок-схема: узел 3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29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19" y="4279"/>
            <a:ext cx="914400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</a:t>
            </a:r>
            <a:r>
              <a:rPr lang="ru-RU" sz="2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ВЛАДИМИРСКАЯ ОБЛАСТЬ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500" b="1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Окончательный вариант Герб Владимирской област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7" y="120650"/>
            <a:ext cx="936625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8628"/>
            <a:ext cx="9144000" cy="4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6" y="1628801"/>
            <a:ext cx="2915816" cy="2016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41" y="1628801"/>
            <a:ext cx="2857070" cy="2016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6" y="3789040"/>
            <a:ext cx="2915816" cy="18973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70" y="1628801"/>
            <a:ext cx="2880774" cy="2016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718" y="3789040"/>
            <a:ext cx="2844672" cy="1897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828630"/>
            <a:ext cx="2880066" cy="185780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4223" y="5877272"/>
            <a:ext cx="8851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Торжественное открытие детской игровой площадки в селе Драчево</a:t>
            </a: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31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721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92371"/>
            <a:ext cx="7429500" cy="61894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"/>
            <a:ext cx="9144000" cy="1187693"/>
          </a:xfrm>
        </p:spPr>
        <p:txBody>
          <a:bodyPr>
            <a:normAutofit/>
          </a:bodyPr>
          <a:lstStyle/>
          <a:p>
            <a:r>
              <a:rPr lang="ru-RU" sz="2800" b="1" dirty="0"/>
              <a:t>Проект «Создание детской игровой площадки» </a:t>
            </a:r>
            <a:r>
              <a:rPr lang="ru-RU" sz="2800" b="1" dirty="0" smtClean="0"/>
              <a:t>в поселке </a:t>
            </a:r>
            <a:r>
              <a:rPr lang="ru-RU" sz="2800" b="1" dirty="0" err="1" smtClean="0"/>
              <a:t>Каджером</a:t>
            </a:r>
            <a:r>
              <a:rPr lang="ru-RU" sz="2800" b="1" dirty="0" smtClean="0"/>
              <a:t> Печорского района Республики Коми</a:t>
            </a:r>
            <a:endParaRPr lang="ru-RU" sz="2800" b="1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97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496944" y="6309320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33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80920" y="6309324"/>
            <a:ext cx="611560" cy="36003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087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2" name="Заголовок 12"/>
          <p:cNvSpPr txBox="1">
            <a:spLocks/>
          </p:cNvSpPr>
          <p:nvPr/>
        </p:nvSpPr>
        <p:spPr>
          <a:xfrm>
            <a:off x="1475656" y="1196756"/>
            <a:ext cx="7274720" cy="38462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49263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Приоритетные направления реализации проектов</a:t>
            </a:r>
            <a:endParaRPr lang="ru-RU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3163830" y="1844824"/>
            <a:ext cx="2814017" cy="936104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Сохранение и восстановление природных ландшафтов, историко-культурных памятников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251727" y="1844826"/>
            <a:ext cx="2537862" cy="92913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Поддержка национальных культурных традиций, народных промыслов и ремесел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343524" y="2837399"/>
            <a:ext cx="2546278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обустройство парков, набережных, пляжей и других общественных зон отдыха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не менее 500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обустройство детских игровых площадок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не менее 100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предназначены для детей от 3 до 11 лет, предусматривающих не менее 5 элементов)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обустройство спортивных </a:t>
            </a: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площадок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не менее 200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занятых уличными тренажерами и спортивными сооружениями и предусматривающих возможность заниматься </a:t>
            </a:r>
            <a:r>
              <a:rPr lang="ru-RU" altLang="ru-RU" sz="1100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несолькими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спорта)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3071542" y="2845685"/>
            <a:ext cx="2884312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по сохранению и восстановлению природных ландшафтов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проекты по очистке водоемов, береговых зон, лесных насаждений)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восстановление объектов культурного наследия </a:t>
            </a:r>
            <a:r>
              <a:rPr lang="ru-RU" altLang="ru-RU" sz="1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закон от 25.06.2002 № 73-ФЗ «Об объектах культурного наследия (памятниках истории и культуры) народов Российской Федерации». Обязательное условие – возраст памятника не менее 40 лет и наличие разрешения на сохранение или восстановление объекта от Минкультуры России, регионального или местного органа власти)</a:t>
            </a:r>
            <a:endParaRPr lang="ru-RU" altLang="ru-RU" sz="11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None/>
            </a:pPr>
            <a:endParaRPr lang="ru-RU" altLang="ru-RU" sz="1400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19" name="TextBox 21"/>
          <p:cNvSpPr txBox="1">
            <a:spLocks noChangeArrowheads="1"/>
          </p:cNvSpPr>
          <p:nvPr/>
        </p:nvSpPr>
        <p:spPr bwMode="auto">
          <a:xfrm>
            <a:off x="6078502" y="2855662"/>
            <a:ext cx="288431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проектов в области краеведения, создание музеев, связанных с основным профилем работы сельских жителей данного села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смотров-фестивалей межэтнической культуры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altLang="ru-RU" sz="11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altLang="ru-RU" sz="1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информационных и авторских проектов по подготовке циклов передач, фильмов и публикаций, обеспечивающих популяризацию национальных культурных традиций</a:t>
            </a:r>
            <a:endParaRPr lang="ru-RU" altLang="ru-RU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844824"/>
            <a:ext cx="2592288" cy="936104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8" y="1844824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Создание и обустройство зон отдыха, спортивных и детских игровых площадок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6719" y="6304239"/>
            <a:ext cx="385763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F:\Фото Кармаскалы 2\DSCN8800 11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6" y="1772816"/>
            <a:ext cx="7128793" cy="444807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плоскостное спортивное сооружение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д.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Старомусино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</p:txBody>
      </p:sp>
      <p:sp>
        <p:nvSpPr>
          <p:cNvPr id="20" name="Объект 8"/>
          <p:cNvSpPr txBox="1">
            <a:spLocks/>
          </p:cNvSpPr>
          <p:nvPr/>
        </p:nvSpPr>
        <p:spPr>
          <a:xfrm>
            <a:off x="7271797" y="1772816"/>
            <a:ext cx="1872205" cy="346248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35688">
              <a:spcBef>
                <a:spcPts val="0"/>
              </a:spcBef>
              <a:buNone/>
            </a:pPr>
            <a:r>
              <a:rPr lang="ru-RU" sz="1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Сметная стоимость –                      3 444,92 тыс. рублей: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РФ – 1 000,0 т. р.; бюджет РБ – 1 000,0 т. р.  бюджет МР– 940,5 т. р.; 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небюджетные источники (средства граждан) – 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504,42 т. р.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проекта:</a:t>
            </a: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Многофункциональная спортплощадка –  </a:t>
            </a:r>
            <a:endParaRPr lang="ru-RU" sz="11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1300  </a:t>
            </a:r>
            <a:r>
              <a:rPr lang="ru-RU" sz="11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хоккей, мини-футбол, баскетбол, теннис, волейбол); освещение.</a:t>
            </a:r>
            <a:endParaRPr lang="ru-RU" sz="1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835688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– 2015 г.</a:t>
            </a:r>
            <a:endParaRPr lang="ru-RU" sz="1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6717" y="6309324"/>
            <a:ext cx="385763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Многофункциональная спортивная площадка </a:t>
            </a:r>
            <a:r>
              <a:rPr lang="ru-RU" b="1" dirty="0"/>
              <a:t>с хоккейной коробкой </a:t>
            </a:r>
            <a:r>
              <a:rPr lang="ru-RU" b="1" dirty="0" smtClean="0"/>
              <a:t>в с</a:t>
            </a:r>
            <a:r>
              <a:rPr lang="ru-RU" b="1" dirty="0"/>
              <a:t>. </a:t>
            </a:r>
            <a:r>
              <a:rPr lang="ru-RU" b="1" dirty="0" err="1"/>
              <a:t>Акъяр</a:t>
            </a:r>
            <a:r>
              <a:rPr lang="ru-RU" b="1" dirty="0"/>
              <a:t>, </a:t>
            </a:r>
            <a:r>
              <a:rPr lang="ru-RU" b="1" dirty="0" err="1"/>
              <a:t>Хайбуллинского</a:t>
            </a:r>
            <a:r>
              <a:rPr lang="ru-RU" b="1" dirty="0"/>
              <a:t> района РБ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F:\Фото Кармаскалы 2\DSCN87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10" y="2492896"/>
            <a:ext cx="4320481" cy="3240360"/>
          </a:xfrm>
          <a:prstGeom prst="rect">
            <a:avLst/>
          </a:prstGeom>
          <a:noFill/>
        </p:spPr>
      </p:pic>
      <p:pic>
        <p:nvPicPr>
          <p:cNvPr id="18" name="Picture 2" descr="F:\Фото Кармаскалы 2\DSCN878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492896"/>
            <a:ext cx="432048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6717" y="6309324"/>
            <a:ext cx="385763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и детская игровая площадки               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с. Нижние Киги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Кигинского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020272" y="1772816"/>
            <a:ext cx="1911210" cy="3462478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835688"/>
            <a:r>
              <a: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</a:p>
          <a:p>
            <a:pPr lvl="0" defTabSz="835688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Сметная стоимость –                        1 492,9 тыс. рублей:</a:t>
            </a:r>
          </a:p>
          <a:p>
            <a:pPr lvl="0" defTabSz="835688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РФ – 447,9 т. р.; бюджет РБ– 447,9 т. р.; бюджет МР– 100,0 т. р.; Внебюджетные источники (средства граждан) – </a:t>
            </a:r>
          </a:p>
          <a:p>
            <a:pPr lvl="0" defTabSz="835688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497,175 т. р.</a:t>
            </a:r>
          </a:p>
          <a:p>
            <a:pPr lvl="0" defTabSz="835688"/>
            <a:r>
              <a:rPr lang="ru-RU" sz="11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проекта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defTabSz="835688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Многофункциональная спортплощадка –  </a:t>
            </a:r>
          </a:p>
          <a:p>
            <a:pPr lvl="0" defTabSz="835688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</a:t>
            </a:r>
            <a:r>
              <a:rPr lang="ru-RU" sz="11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(мини-футбол, хоккей, баскетбол, теннис, волейбол); детская игровая площадка – 580 </a:t>
            </a:r>
            <a:r>
              <a:rPr lang="ru-RU" sz="11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(качели, карусель, конек, песочницы); освещение; 2 скамейки. </a:t>
            </a:r>
          </a:p>
          <a:p>
            <a:pPr lvl="0" defTabSz="835688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– 2015 г.</a:t>
            </a:r>
            <a:endParaRPr lang="ru-RU" sz="1100" dirty="0">
              <a:solidFill>
                <a:prstClr val="black"/>
              </a:solidFill>
            </a:endParaRPr>
          </a:p>
        </p:txBody>
      </p:sp>
      <p:pic>
        <p:nvPicPr>
          <p:cNvPr id="43009" name="Picture 1" descr="F:\DSC_0756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393" y="1854398"/>
            <a:ext cx="6858873" cy="4353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32440" y="6309324"/>
            <a:ext cx="385763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и детская игровая площадки               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с. Нижние Киги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Кигинского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</p:txBody>
      </p:sp>
      <p:pic>
        <p:nvPicPr>
          <p:cNvPr id="40961" name="Picture 1" descr="F:\DSC_07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08" y="1772816"/>
            <a:ext cx="4437530" cy="4320480"/>
          </a:xfrm>
          <a:prstGeom prst="rect">
            <a:avLst/>
          </a:prstGeom>
          <a:noFill/>
        </p:spPr>
      </p:pic>
      <p:pic>
        <p:nvPicPr>
          <p:cNvPr id="40963" name="Picture 3" descr="F:\DSC_079111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2" y="1772816"/>
            <a:ext cx="4459693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6717" y="6309324"/>
            <a:ext cx="385763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Многофункциональная спортивная площадка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с. Кутерем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Калтасинского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</p:txBody>
      </p:sp>
      <p:sp>
        <p:nvSpPr>
          <p:cNvPr id="16" name="Объект 8"/>
          <p:cNvSpPr txBox="1">
            <a:spLocks/>
          </p:cNvSpPr>
          <p:nvPr/>
        </p:nvSpPr>
        <p:spPr>
          <a:xfrm>
            <a:off x="7448815" y="1772816"/>
            <a:ext cx="1695187" cy="3726776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ПОКАЗАТЕЛИ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Сметная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стоимость –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3 445,8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рублей:</a:t>
            </a:r>
            <a:endParaRPr lang="ru-RU" altLang="ru-RU" sz="11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РФ –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758,0 т. р.;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РБ–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758,0 т. р.;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МР–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700,0 т. р.;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небюджетные источники (средства спонсоров)– 1 229,8 т. р.</a:t>
            </a:r>
            <a:endParaRPr lang="ru-RU" altLang="ru-RU" sz="11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altLang="ru-RU" sz="11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Многофункциональная спортплощадка –  </a:t>
            </a:r>
            <a:endParaRPr lang="ru-RU" altLang="ru-RU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1460 </a:t>
            </a:r>
            <a:r>
              <a:rPr lang="ru-RU" altLang="ru-RU" sz="11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endParaRPr lang="ru-RU" altLang="ru-RU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баскетбол,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волейбол, теннис, хоккей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минифутбол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спортснаряды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 освещение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defTabSz="835688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 – 2016 г.</a:t>
            </a:r>
          </a:p>
        </p:txBody>
      </p:sp>
      <p:pic>
        <p:nvPicPr>
          <p:cNvPr id="38914" name="Picture 2" descr="F:\Фото Кутерем\IMG-20150808-WA0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8" y="1772816"/>
            <a:ext cx="7416824" cy="4415328"/>
          </a:xfrm>
          <a:prstGeom prst="rect">
            <a:avLst/>
          </a:prstGeom>
          <a:noFill/>
        </p:spPr>
      </p:pic>
      <p:pic>
        <p:nvPicPr>
          <p:cNvPr id="46081" name="Picture 1" descr="F:\Фото Кутерем\IMG_77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1772816"/>
            <a:ext cx="7380312" cy="4337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1EF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6" y="476251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9207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" y="1886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МИНИСТЕРСТВО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СЕЛЬСКОГО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ХОЗЯЙСТВА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РЕСПУБЛИКИ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БАШКОРТОСТАН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8532440" y="6309324"/>
            <a:ext cx="385763" cy="3857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6717" y="6309324"/>
            <a:ext cx="385763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7544" y="6669360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РАЗВИТИЯ СЕЛЬСКИХ ТЕРРИТОРИЙ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90872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Многофункциональная спортивная площадка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с. Кутерем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Калтасинского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</p:txBody>
      </p:sp>
      <p:pic>
        <p:nvPicPr>
          <p:cNvPr id="10242" name="Picture 2" descr="F:\Фото Кутерем\спорт кутерем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3" y="2636912"/>
            <a:ext cx="4336809" cy="2880320"/>
          </a:xfrm>
          <a:prstGeom prst="rect">
            <a:avLst/>
          </a:prstGeom>
          <a:noFill/>
        </p:spPr>
      </p:pic>
      <p:pic>
        <p:nvPicPr>
          <p:cNvPr id="17" name="Picture 2" descr="F:\Фото Кутерем\Для портала\DSC_18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39903" y="2636916"/>
            <a:ext cx="4396595" cy="28803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1247</Words>
  <Application>Microsoft Office PowerPoint</Application>
  <PresentationFormat>Экран (4:3)</PresentationFormat>
  <Paragraphs>208</Paragraphs>
  <Slides>29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Облагораживание родника в д. Лузгина </vt:lpstr>
      <vt:lpstr>Презентация PowerPoint</vt:lpstr>
      <vt:lpstr>Презентация PowerPoint</vt:lpstr>
      <vt:lpstr>Презентация PowerPoint</vt:lpstr>
      <vt:lpstr>Создание и обустройство  детской игровых площадок в  п. Московском Почепского района Брянской области</vt:lpstr>
      <vt:lpstr>Создание и обустройство детских игровых площадок в п. Озаренный и с. Красный Рог  Почепского района Брянской области</vt:lpstr>
      <vt:lpstr>Презентация PowerPoint</vt:lpstr>
      <vt:lpstr>Проект «Создание детской игровой площадки» в поселке Каджером Печорского района Республики Коми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Рузалим</dc:creator>
  <cp:lastModifiedBy>Абдрахманова Оксана Фарвазовна</cp:lastModifiedBy>
  <cp:revision>149</cp:revision>
  <dcterms:created xsi:type="dcterms:W3CDTF">2017-02-27T06:22:24Z</dcterms:created>
  <dcterms:modified xsi:type="dcterms:W3CDTF">2018-12-28T09:38:59Z</dcterms:modified>
</cp:coreProperties>
</file>