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1"/>
  </p:notesMasterIdLst>
  <p:sldIdLst>
    <p:sldId id="261" r:id="rId2"/>
    <p:sldId id="373" r:id="rId3"/>
    <p:sldId id="375" r:id="rId4"/>
    <p:sldId id="374" r:id="rId5"/>
    <p:sldId id="362" r:id="rId6"/>
    <p:sldId id="359" r:id="rId7"/>
    <p:sldId id="367" r:id="rId8"/>
    <p:sldId id="377" r:id="rId9"/>
    <p:sldId id="361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 userDrawn="1">
          <p15:clr>
            <a:srgbClr val="A4A3A4"/>
          </p15:clr>
        </p15:guide>
        <p15:guide id="2" pos="7219" userDrawn="1">
          <p15:clr>
            <a:srgbClr val="A4A3A4"/>
          </p15:clr>
        </p15:guide>
        <p15:guide id="3" pos="461" userDrawn="1">
          <p15:clr>
            <a:srgbClr val="A4A3A4"/>
          </p15:clr>
        </p15:guide>
        <p15:guide id="4" orient="horz" pos="278" userDrawn="1">
          <p15:clr>
            <a:srgbClr val="A4A3A4"/>
          </p15:clr>
        </p15:guide>
        <p15:guide id="5" orient="horz" pos="2500" userDrawn="1">
          <p15:clr>
            <a:srgbClr val="A4A3A4"/>
          </p15:clr>
        </p15:guide>
        <p15:guide id="6" orient="horz" pos="1253" userDrawn="1">
          <p15:clr>
            <a:srgbClr val="A4A3A4"/>
          </p15:clr>
        </p15:guide>
        <p15:guide id="7" orient="horz" pos="3770" userDrawn="1">
          <p15:clr>
            <a:srgbClr val="A4A3A4"/>
          </p15:clr>
        </p15:guide>
        <p15:guide id="8" orient="horz" pos="2954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orient="horz" pos="1298" userDrawn="1">
          <p15:clr>
            <a:srgbClr val="A4A3A4"/>
          </p15:clr>
        </p15:guide>
        <p15:guide id="11" pos="688" userDrawn="1">
          <p15:clr>
            <a:srgbClr val="A4A3A4"/>
          </p15:clr>
        </p15:guide>
        <p15:guide id="12" pos="4135" userDrawn="1">
          <p15:clr>
            <a:srgbClr val="A4A3A4"/>
          </p15:clr>
        </p15:guide>
        <p15:guide id="13" orient="horz" pos="2137" userDrawn="1">
          <p15:clr>
            <a:srgbClr val="A4A3A4"/>
          </p15:clr>
        </p15:guide>
        <p15:guide id="14" orient="horz" pos="3385" userDrawn="1">
          <p15:clr>
            <a:srgbClr val="A4A3A4"/>
          </p15:clr>
        </p15:guide>
        <p15:guide id="15" orient="horz" pos="35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B"/>
    <a:srgbClr val="C30E0F"/>
    <a:srgbClr val="C8C8C8"/>
    <a:srgbClr val="DADADA"/>
    <a:srgbClr val="FFFFFF"/>
    <a:srgbClr val="C8D3D9"/>
    <a:srgbClr val="3871C0"/>
    <a:srgbClr val="ECF3FA"/>
    <a:srgbClr val="9DC3E6"/>
    <a:srgbClr val="0D2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61" autoAdjust="0"/>
    <p:restoredTop sz="96821" autoAdjust="0"/>
  </p:normalViewPr>
  <p:slideViewPr>
    <p:cSldViewPr snapToGrid="0">
      <p:cViewPr varScale="1">
        <p:scale>
          <a:sx n="86" d="100"/>
          <a:sy n="86" d="100"/>
        </p:scale>
        <p:origin x="912" y="72"/>
      </p:cViewPr>
      <p:guideLst>
        <p:guide orient="horz" pos="3884"/>
        <p:guide pos="7219"/>
        <p:guide pos="461"/>
        <p:guide orient="horz" pos="278"/>
        <p:guide orient="horz" pos="2500"/>
        <p:guide orient="horz" pos="1253"/>
        <p:guide orient="horz" pos="3770"/>
        <p:guide orient="horz" pos="2954"/>
        <p:guide pos="3840"/>
        <p:guide orient="horz" pos="1298"/>
        <p:guide pos="688"/>
        <p:guide pos="4135"/>
        <p:guide orient="horz" pos="2137"/>
        <p:guide orient="horz" pos="3385"/>
        <p:guide orient="horz" pos="35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61313-3674-4F9A-BA06-5721B027E47A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B5E2D-4DDD-432F-BC3E-47E8058A7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255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94A82-005E-497D-8828-C32D353F0DA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91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Убрать в приложение. Добавить слайд зачем вообще экспортировать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155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Указать где бесплатные сервисы и продукты</a:t>
            </a:r>
          </a:p>
          <a:p>
            <a:r>
              <a:rPr lang="ru-RU" dirty="0"/>
              <a:t>подровнять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186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rce Extra Bold" panose="020B0802020203020203" pitchFamily="34" charset="-52"/>
                <a:ea typeface="Circe"/>
                <a:cs typeface="Circe"/>
              </a:rPr>
              <a:t>Добавить сделано в </a:t>
            </a:r>
            <a:r>
              <a:rPr kumimoji="0" lang="ru-RU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irce Extra Bold" panose="020B0802020203020203" pitchFamily="34" charset="-52"/>
                <a:ea typeface="Circe"/>
                <a:cs typeface="Circe"/>
              </a:rPr>
              <a:t>россии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irce Extra Bold" panose="020B0802020203020203" pitchFamily="34" charset="-52"/>
              <a:ea typeface="Circe"/>
              <a:cs typeface="Circe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42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Надо идти от потребности клиента, сейчас достаточно сложно написано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464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086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076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384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Непонятно куда идти, надо оставить только телефон и мыло на весь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BB5E2D-4DDD-432F-BC3E-47E8058A7DF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007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B74EF-ED4B-2843-BEA2-9B489252B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8ECE2B-2986-E142-B0A4-1C6638834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5D44E1-7DD0-4748-A143-7CE829A2F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67BB96-73A8-D24B-B9DE-7538ED73E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D9A20-DB8B-124C-8FB0-0EF582CF6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36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FEF78-1217-F34D-AFE5-B0856BB5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F7E9BD-476E-5149-996E-8A1E18421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BB861C-62A3-BA46-BD7F-D11FD2BE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FD8FD0-5B08-6740-A9D1-5AABFA69C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4BF038-66FD-5147-BB14-8952A0BD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6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15525A-FC2D-4440-ACD9-C027004D81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52BCFC-A7B7-8347-9212-28279ED24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1F087D-76C4-4647-84E4-9A1D16F4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AD0BCE-DDF0-D948-8960-E2771BC3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6C1CD-817C-2F48-B63A-FB85242D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16EDF-A11C-F14E-8F8D-65715464D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2729F4-8BEA-4048-8A47-46558B132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855BE6-6264-BF47-82FB-F8ECC9AB3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10B38C-A126-D34C-9643-92F2D9B03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024A5D-4511-0C4E-900A-F00B5E62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71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2DC3F8-2BB7-5949-9182-9F86A910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600992-2D6A-994C-8EAC-3F11BC3C1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DF4644-4BC7-CA49-991A-1CEB3B9E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ABE48A-3113-0844-BAFE-9FFFA6843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72F36E-3B19-DA40-B213-E1E63C024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3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26E18-3BBD-614E-8CEB-5D4CAF69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79DC35-32B8-F64F-968F-8D80D19C4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486913-446B-B54B-B332-87F86F042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0158F1-0C48-C042-BF34-3260A5AEA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B75B83-1BDC-8B42-A06F-F3A58439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8D0889-1D3F-D343-948E-8ED587EFF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7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0E369-C506-2E46-9882-7E8494F41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83AA5-4F85-5C47-BB71-F53F321C5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A5B479-9B3C-1A45-A051-C601551B7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94BA359-82BC-8D4B-9BDA-5750604B3F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0C0C67-A6C2-B94C-B18E-6D637D8A7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37DCB1-5B9A-7E4D-8D71-7A5A14E2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6CB862-FCD3-6E46-9E66-1A923A0DA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4569C7-568A-A14C-A3E8-320A3E2F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06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2DB10-1907-7345-AC3C-A52852363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53D383-3676-BB42-901A-27BE3027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25B321-7D60-EC41-8608-7C10F60DC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B1704E-F67A-7B43-AB47-6FD44C69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60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0BE455B-3603-2A42-B87A-BD9F24E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FBF6AFE-D722-5C47-AB3B-02787D106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DBF647-FD7C-BE4D-A4F3-A92953F8D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47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94513-9CB7-F64A-8AB6-660355964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F3C7F2-DBBD-E44C-858B-40FDCF71C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CC65A0-F823-4246-93E6-9DAAA2CAC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196C45-1C57-E445-8159-1066A04A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D25352-561F-7D42-908B-355017EE7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31FE14-1BA2-0540-90EC-40E649E88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41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FD94E-ECC6-A946-B669-C28758409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69A98ED-14B9-3548-B3F4-3C4AD6627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289799-5251-C343-8C42-F3692763C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3B7ED8-08D3-7147-8E64-1B4A56D4B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4AC1C8-9B16-9041-8187-32B12E31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696BD4-52D3-7948-B16A-11A1FC16A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16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104B9-D135-C548-B6DA-B66BF7DB3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3D16B3-64E3-AE4E-A10F-F0238DCF5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F17722-7794-204B-A3F8-28FA967C5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49E28-0A4D-4B7D-8DA5-C9E50F8CEBF5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8B8B6D-2305-464C-8556-FB7EDA32F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DB1FE4-0D5F-E646-B77F-C65D750A8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92B05-AF1A-4167-8DEB-00E96894E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6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hyperlink" Target="https://www.exportcenter.ru/event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hyperlink" Target="https://myexport.exportcenter.ru/services/business/Analiticheskie_otchety_i_issledovaniya/Analiticheskie_uslugi/Tovarno-stranovoj_otchet_so_spiskom_potencialnyh_pokupatelej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5.svg"/><Relationship Id="rId9" Type="http://schemas.openxmlformats.org/officeDocument/2006/relationships/hyperlink" Target="https://myexport.exportcenter.ru/services/business/Prodvizhenie_na_vneshnie_rynki/Poisk_potentsialnogo_partnera/Poisk_inostrannyh_pokupatelej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3" Type="http://schemas.openxmlformats.org/officeDocument/2006/relationships/hyperlink" Target="https://www.exportcenter.ru/services/spetsialnye-programmy-po-podderzhke-eksporta/gospodderzhka_pavilony_apk/" TargetMode="Externa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yexport.exportcenter.ru/events/" TargetMode="External"/><Relationship Id="rId11" Type="http://schemas.openxmlformats.org/officeDocument/2006/relationships/image" Target="../media/image24.jpeg"/><Relationship Id="rId5" Type="http://schemas.openxmlformats.org/officeDocument/2006/relationships/image" Target="../media/image19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hyperlink" Target="https://www.exportcenter.ru/services/spetsialnye-programmy-po-podderzhke-eksporta/gospodderzhka_demonstratsionno_degustatsionnye_pavilony_apk/" TargetMode="External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portcenter.ru/services/spetsialnye-programmy-po-podderzhke-eksporta/gospodderzhka-sertifikatsiya-produktsii-ap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hyperlink" Target="https://myexport.exportcenter.ru/services/business/Mery_gosudarstvennoy_podderzhki/Mery_gosudarstvennoy_podderzhki/Kompensacija_chasti_zatrat_na_transportirovku_selskohozjajstvennoj_i_prodovolstvennoj_produkcii#description" TargetMode="Externa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ximbank.ru/img2/license_FSFR.pdf" TargetMode="External"/><Relationship Id="rId13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hyperlink" Target="https://eximbank.ru/img2/license2015.pdf" TargetMode="External"/><Relationship Id="rId12" Type="http://schemas.openxmlformats.org/officeDocument/2006/relationships/hyperlink" Target="https://www.exportcenter.ru/services/strakhovani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hyperlink" Target="https://www.exportcenter.ru/services/kreditno-garantiynaya-podderzhka/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34.svg"/><Relationship Id="rId4" Type="http://schemas.openxmlformats.org/officeDocument/2006/relationships/image" Target="../media/image5.svg"/><Relationship Id="rId9" Type="http://schemas.openxmlformats.org/officeDocument/2006/relationships/image" Target="../media/image33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yexport.exportcenter.ru/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4.png"/><Relationship Id="rId18" Type="http://schemas.openxmlformats.org/officeDocument/2006/relationships/hyperlink" Target="http://www.eximbank.ru/" TargetMode="External"/><Relationship Id="rId26" Type="http://schemas.openxmlformats.org/officeDocument/2006/relationships/image" Target="../media/image10.png"/><Relationship Id="rId3" Type="http://schemas.openxmlformats.org/officeDocument/2006/relationships/hyperlink" Target="https://myexport.exportcenter.ru/" TargetMode="External"/><Relationship Id="rId21" Type="http://schemas.openxmlformats.org/officeDocument/2006/relationships/image" Target="../media/image7.svg"/><Relationship Id="rId7" Type="http://schemas.openxmlformats.org/officeDocument/2006/relationships/hyperlink" Target="https://eximbank.ru/" TargetMode="External"/><Relationship Id="rId12" Type="http://schemas.openxmlformats.org/officeDocument/2006/relationships/image" Target="../media/image3.svg"/><Relationship Id="rId17" Type="http://schemas.openxmlformats.org/officeDocument/2006/relationships/hyperlink" Target="http://www.exiar.ru/" TargetMode="External"/><Relationship Id="rId25" Type="http://schemas.openxmlformats.org/officeDocument/2006/relationships/image" Target="../media/image5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6.sv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xiar.ru/" TargetMode="External"/><Relationship Id="rId11" Type="http://schemas.openxmlformats.org/officeDocument/2006/relationships/image" Target="../media/image2.png"/><Relationship Id="rId24" Type="http://schemas.openxmlformats.org/officeDocument/2006/relationships/image" Target="../media/image4.png"/><Relationship Id="rId5" Type="http://schemas.openxmlformats.org/officeDocument/2006/relationships/hyperlink" Target="https://www.exportcenter.ru/" TargetMode="External"/><Relationship Id="rId15" Type="http://schemas.openxmlformats.org/officeDocument/2006/relationships/image" Target="../media/image45.png"/><Relationship Id="rId23" Type="http://schemas.openxmlformats.org/officeDocument/2006/relationships/image" Target="../media/image9.svg"/><Relationship Id="rId10" Type="http://schemas.openxmlformats.org/officeDocument/2006/relationships/hyperlink" Target="http://www.exportcenter.ru/" TargetMode="External"/><Relationship Id="rId19" Type="http://schemas.openxmlformats.org/officeDocument/2006/relationships/hyperlink" Target="http://www.exportedu.ru/" TargetMode="External"/><Relationship Id="rId4" Type="http://schemas.openxmlformats.org/officeDocument/2006/relationships/hyperlink" Target="https://exportedu.ru/" TargetMode="External"/><Relationship Id="rId9" Type="http://schemas.openxmlformats.org/officeDocument/2006/relationships/image" Target="../media/image43.svg"/><Relationship Id="rId14" Type="http://schemas.openxmlformats.org/officeDocument/2006/relationships/image" Target="../media/image15.svg"/><Relationship Id="rId22" Type="http://schemas.openxmlformats.org/officeDocument/2006/relationships/image" Target="../media/image8.png"/><Relationship Id="rId27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: шеврон 4">
            <a:extLst>
              <a:ext uri="{FF2B5EF4-FFF2-40B4-BE49-F238E27FC236}">
                <a16:creationId xmlns:a16="http://schemas.microsoft.com/office/drawing/2014/main" id="{D0CBD699-9265-4413-BC0D-D34E5877C0C9}"/>
              </a:ext>
            </a:extLst>
          </p:cNvPr>
          <p:cNvSpPr/>
          <p:nvPr/>
        </p:nvSpPr>
        <p:spPr>
          <a:xfrm>
            <a:off x="3964338" y="0"/>
            <a:ext cx="4642633" cy="6858000"/>
          </a:xfrm>
          <a:prstGeom prst="chevron">
            <a:avLst>
              <a:gd name="adj" fmla="val 40203"/>
            </a:avLst>
          </a:prstGeom>
          <a:solidFill>
            <a:srgbClr val="3A59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2FDCCB8D-E5D6-4421-A83E-03FA1522366C}"/>
              </a:ext>
            </a:extLst>
          </p:cNvPr>
          <p:cNvSpPr/>
          <p:nvPr/>
        </p:nvSpPr>
        <p:spPr>
          <a:xfrm>
            <a:off x="-1" y="0"/>
            <a:ext cx="7531101" cy="6858000"/>
          </a:xfrm>
          <a:prstGeom prst="homePlate">
            <a:avLst/>
          </a:prstGeom>
          <a:solidFill>
            <a:srgbClr val="3A59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1B0411B2-DCA0-444D-8D94-1374936B8F95}"/>
              </a:ext>
            </a:extLst>
          </p:cNvPr>
          <p:cNvSpPr/>
          <p:nvPr/>
        </p:nvSpPr>
        <p:spPr>
          <a:xfrm>
            <a:off x="9322610" y="0"/>
            <a:ext cx="4827730" cy="6858000"/>
          </a:xfrm>
          <a:prstGeom prst="chevron">
            <a:avLst>
              <a:gd name="adj" fmla="val 40203"/>
            </a:avLst>
          </a:prstGeom>
          <a:solidFill>
            <a:srgbClr val="C3D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:a16="http://schemas.microsoft.com/office/drawing/2014/main" id="{8D6DFA28-81F9-4760-B1F3-178C8BF02C33}"/>
              </a:ext>
            </a:extLst>
          </p:cNvPr>
          <p:cNvSpPr/>
          <p:nvPr/>
        </p:nvSpPr>
        <p:spPr>
          <a:xfrm>
            <a:off x="6497565" y="0"/>
            <a:ext cx="4766538" cy="6858000"/>
          </a:xfrm>
          <a:prstGeom prst="chevron">
            <a:avLst>
              <a:gd name="adj" fmla="val 40203"/>
            </a:avLst>
          </a:prstGeom>
          <a:solidFill>
            <a:srgbClr val="6B9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BFD206C-F74B-4CF9-8F89-DCE5C4F8FE4A}"/>
              </a:ext>
            </a:extLst>
          </p:cNvPr>
          <p:cNvSpPr txBox="1">
            <a:spLocks/>
          </p:cNvSpPr>
          <p:nvPr/>
        </p:nvSpPr>
        <p:spPr>
          <a:xfrm>
            <a:off x="900960" y="2094806"/>
            <a:ext cx="5799098" cy="23026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dirty="0">
                <a:solidFill>
                  <a:schemeClr val="bg1"/>
                </a:solidFill>
                <a:latin typeface="Akrobat Bold" panose="00000800000000000000" pitchFamily="50" charset="-52"/>
              </a:rPr>
              <a:t>УСЛУГИ АО «РЭЦ» ДЛЯ ЭКСПОРТЕРОВ АПК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B0D0496-9D1C-4ABC-BD8B-6504B889845C}"/>
              </a:ext>
            </a:extLst>
          </p:cNvPr>
          <p:cNvSpPr/>
          <p:nvPr/>
        </p:nvSpPr>
        <p:spPr>
          <a:xfrm>
            <a:off x="781474" y="5816499"/>
            <a:ext cx="2285922" cy="5249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8AA623C-AF8F-4A56-9254-9E8BD666B5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964" r="46970" b="16079"/>
          <a:stretch/>
        </p:blipFill>
        <p:spPr>
          <a:xfrm>
            <a:off x="890761" y="5895647"/>
            <a:ext cx="578050" cy="3600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6F21D96-D40F-49FA-86DB-3D8FEDC385B7}"/>
              </a:ext>
            </a:extLst>
          </p:cNvPr>
          <p:cNvSpPr txBox="1"/>
          <p:nvPr/>
        </p:nvSpPr>
        <p:spPr>
          <a:xfrm>
            <a:off x="1610650" y="5890981"/>
            <a:ext cx="1313759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</a:rPr>
              <a:t>Группа Российского экспортного центра</a:t>
            </a:r>
          </a:p>
        </p:txBody>
      </p:sp>
    </p:spTree>
    <p:extLst>
      <p:ext uri="{BB962C8B-B14F-4D97-AF65-F5344CB8AC3E}">
        <p14:creationId xmlns:p14="http://schemas.microsoft.com/office/powerpoint/2010/main" val="1249814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63841C97-60FA-44FB-BF76-BFF8E2B1B59A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2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E3FED05E-69A4-445C-B72A-906F0A127471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C9762AF7-D66A-47FF-A1D2-52379FCFAD0D}"/>
              </a:ext>
            </a:extLst>
          </p:cNvPr>
          <p:cNvSpPr/>
          <p:nvPr/>
        </p:nvSpPr>
        <p:spPr>
          <a:xfrm>
            <a:off x="71459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Комплексная поддержка развития вашего экспорта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F8C6402-DE2B-4B53-9E6C-1B2E837CFB77}"/>
              </a:ext>
            </a:extLst>
          </p:cNvPr>
          <p:cNvSpPr txBox="1"/>
          <p:nvPr/>
        </p:nvSpPr>
        <p:spPr>
          <a:xfrm>
            <a:off x="699895" y="422728"/>
            <a:ext cx="9443190" cy="5364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ГРУППА РОССИЙСКОГО ЭКСПОРТНОГО ЦЕНТРА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0C076BD3-CADE-4489-96AB-CE3668B2E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6158" y="728664"/>
            <a:ext cx="1494005" cy="583988"/>
          </a:xfrm>
          <a:prstGeom prst="rect">
            <a:avLst/>
          </a:prstGeom>
        </p:spPr>
      </p:pic>
      <p:sp>
        <p:nvSpPr>
          <p:cNvPr id="36" name="Половина рамки 35">
            <a:extLst>
              <a:ext uri="{FF2B5EF4-FFF2-40B4-BE49-F238E27FC236}">
                <a16:creationId xmlns:a16="http://schemas.microsoft.com/office/drawing/2014/main" id="{DF0AC0F6-2794-42A7-8615-2725B909170E}"/>
              </a:ext>
            </a:extLst>
          </p:cNvPr>
          <p:cNvSpPr/>
          <p:nvPr/>
        </p:nvSpPr>
        <p:spPr>
          <a:xfrm rot="16200000">
            <a:off x="579205" y="5971875"/>
            <a:ext cx="342901" cy="342901"/>
          </a:xfrm>
          <a:prstGeom prst="halfFrame">
            <a:avLst>
              <a:gd name="adj1" fmla="val 18872"/>
              <a:gd name="adj2" fmla="val 183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Akrobat" panose="00000600000000000000" pitchFamily="50" charset="-52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26F1882-E93C-45F2-97ED-816CE579AEFB}"/>
              </a:ext>
            </a:extLst>
          </p:cNvPr>
          <p:cNvSpPr/>
          <p:nvPr/>
        </p:nvSpPr>
        <p:spPr>
          <a:xfrm>
            <a:off x="7783428" y="5050225"/>
            <a:ext cx="3510452" cy="516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  <a:t>Образовательные и акселерационные </a:t>
            </a:r>
          </a:p>
          <a:p>
            <a:pPr>
              <a:lnSpc>
                <a:spcPts val="17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  <a:t>программы для обучения ВЭД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770F9B7-034F-4A4C-9708-85C92B24FBE4}"/>
              </a:ext>
            </a:extLst>
          </p:cNvPr>
          <p:cNvSpPr/>
          <p:nvPr/>
        </p:nvSpPr>
        <p:spPr>
          <a:xfrm>
            <a:off x="1398250" y="5050225"/>
            <a:ext cx="2633317" cy="516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  <a:t>Кредиты, факторинг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  <a:t>и гарантии на поддержку ВЭД 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614EFCD5-31EE-4B18-98BC-3DFCD28FD363}"/>
              </a:ext>
            </a:extLst>
          </p:cNvPr>
          <p:cNvSpPr/>
          <p:nvPr/>
        </p:nvSpPr>
        <p:spPr>
          <a:xfrm>
            <a:off x="4462773" y="5050225"/>
            <a:ext cx="3136464" cy="516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  <a:t>Страхование экспортных и импортных кредитов и инвестиций 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F5686435-E6B7-4ED8-B8CE-0E32BE944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9110" y="4605023"/>
            <a:ext cx="888679" cy="129600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99A279F5-F23D-40DB-B73F-6F0B9B1442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93587" y="4605023"/>
            <a:ext cx="1777368" cy="129600"/>
          </a:xfrm>
          <a:prstGeom prst="rect">
            <a:avLst/>
          </a:prstGeom>
        </p:spPr>
      </p:pic>
      <p:sp>
        <p:nvSpPr>
          <p:cNvPr id="64" name="Freeform 89">
            <a:extLst>
              <a:ext uri="{FF2B5EF4-FFF2-40B4-BE49-F238E27FC236}">
                <a16:creationId xmlns:a16="http://schemas.microsoft.com/office/drawing/2014/main" id="{FEE03224-CBF3-4341-B01D-7C2258271C9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932234" y="1849072"/>
            <a:ext cx="957894" cy="889840"/>
          </a:xfrm>
          <a:custGeom>
            <a:avLst/>
            <a:gdLst/>
            <a:ahLst/>
            <a:cxnLst>
              <a:cxn ang="0">
                <a:pos x="1954" y="962"/>
              </a:cxn>
              <a:cxn ang="0">
                <a:pos x="1953" y="963"/>
              </a:cxn>
              <a:cxn ang="0">
                <a:pos x="2180" y="2136"/>
              </a:cxn>
              <a:cxn ang="0">
                <a:pos x="1762" y="2016"/>
              </a:cxn>
              <a:cxn ang="0">
                <a:pos x="1936" y="2000"/>
              </a:cxn>
              <a:cxn ang="0">
                <a:pos x="1762" y="1825"/>
              </a:cxn>
              <a:cxn ang="0">
                <a:pos x="1936" y="1742"/>
              </a:cxn>
              <a:cxn ang="0">
                <a:pos x="1936" y="1672"/>
              </a:cxn>
              <a:cxn ang="0">
                <a:pos x="1762" y="1645"/>
              </a:cxn>
              <a:cxn ang="0">
                <a:pos x="1936" y="1612"/>
              </a:cxn>
              <a:cxn ang="0">
                <a:pos x="1762" y="1454"/>
              </a:cxn>
              <a:cxn ang="0">
                <a:pos x="1936" y="1354"/>
              </a:cxn>
              <a:cxn ang="0">
                <a:pos x="1936" y="1279"/>
              </a:cxn>
              <a:cxn ang="0">
                <a:pos x="1762" y="1274"/>
              </a:cxn>
              <a:cxn ang="0">
                <a:pos x="1936" y="1225"/>
              </a:cxn>
              <a:cxn ang="0">
                <a:pos x="1762" y="1084"/>
              </a:cxn>
              <a:cxn ang="0">
                <a:pos x="979" y="1999"/>
              </a:cxn>
              <a:cxn ang="0">
                <a:pos x="1129" y="1991"/>
              </a:cxn>
              <a:cxn ang="0">
                <a:pos x="1680" y="172"/>
              </a:cxn>
              <a:cxn ang="0">
                <a:pos x="1267" y="0"/>
              </a:cxn>
              <a:cxn ang="0">
                <a:pos x="855" y="172"/>
              </a:cxn>
              <a:cxn ang="0">
                <a:pos x="572" y="665"/>
              </a:cxn>
              <a:cxn ang="0">
                <a:pos x="288" y="2136"/>
              </a:cxn>
              <a:cxn ang="0">
                <a:pos x="544" y="1963"/>
              </a:cxn>
              <a:cxn ang="0">
                <a:pos x="544" y="1880"/>
              </a:cxn>
              <a:cxn ang="0">
                <a:pos x="328" y="1821"/>
              </a:cxn>
              <a:cxn ang="0">
                <a:pos x="544" y="1803"/>
              </a:cxn>
              <a:cxn ang="0">
                <a:pos x="328" y="1584"/>
              </a:cxn>
              <a:cxn ang="0">
                <a:pos x="544" y="1482"/>
              </a:cxn>
              <a:cxn ang="0">
                <a:pos x="544" y="1393"/>
              </a:cxn>
              <a:cxn ang="0">
                <a:pos x="328" y="1361"/>
              </a:cxn>
              <a:cxn ang="0">
                <a:pos x="544" y="1322"/>
              </a:cxn>
              <a:cxn ang="0">
                <a:pos x="328" y="1125"/>
              </a:cxn>
              <a:cxn ang="0">
                <a:pos x="544" y="1001"/>
              </a:cxn>
              <a:cxn ang="0">
                <a:pos x="544" y="907"/>
              </a:cxn>
              <a:cxn ang="0">
                <a:pos x="328" y="902"/>
              </a:cxn>
              <a:cxn ang="0">
                <a:pos x="544" y="841"/>
              </a:cxn>
              <a:cxn ang="0">
                <a:pos x="1199" y="317"/>
              </a:cxn>
              <a:cxn ang="0">
                <a:pos x="907" y="494"/>
              </a:cxn>
              <a:cxn ang="0">
                <a:pos x="907" y="607"/>
              </a:cxn>
              <a:cxn ang="0">
                <a:pos x="1199" y="626"/>
              </a:cxn>
              <a:cxn ang="0">
                <a:pos x="907" y="701"/>
              </a:cxn>
              <a:cxn ang="0">
                <a:pos x="1199" y="969"/>
              </a:cxn>
              <a:cxn ang="0">
                <a:pos x="907" y="1117"/>
              </a:cxn>
              <a:cxn ang="0">
                <a:pos x="907" y="1230"/>
              </a:cxn>
              <a:cxn ang="0">
                <a:pos x="1199" y="1285"/>
              </a:cxn>
              <a:cxn ang="0">
                <a:pos x="907" y="1324"/>
              </a:cxn>
              <a:cxn ang="0">
                <a:pos x="1199" y="1620"/>
              </a:cxn>
              <a:cxn ang="0">
                <a:pos x="907" y="1740"/>
              </a:cxn>
              <a:cxn ang="0">
                <a:pos x="907" y="1853"/>
              </a:cxn>
              <a:cxn ang="0">
                <a:pos x="81" y="2214"/>
              </a:cxn>
              <a:cxn ang="0">
                <a:pos x="2387" y="2376"/>
              </a:cxn>
            </a:cxnLst>
            <a:rect l="0" t="0" r="r" b="b"/>
            <a:pathLst>
              <a:path w="2468" h="2376">
                <a:moveTo>
                  <a:pt x="2180" y="1057"/>
                </a:moveTo>
                <a:cubicBezTo>
                  <a:pt x="1954" y="963"/>
                  <a:pt x="1954" y="963"/>
                  <a:pt x="1954" y="963"/>
                </a:cubicBezTo>
                <a:cubicBezTo>
                  <a:pt x="1954" y="962"/>
                  <a:pt x="1954" y="962"/>
                  <a:pt x="1954" y="962"/>
                </a:cubicBezTo>
                <a:cubicBezTo>
                  <a:pt x="1953" y="962"/>
                  <a:pt x="1953" y="962"/>
                  <a:pt x="1953" y="962"/>
                </a:cubicBezTo>
                <a:cubicBezTo>
                  <a:pt x="1953" y="962"/>
                  <a:pt x="1953" y="962"/>
                  <a:pt x="1953" y="962"/>
                </a:cubicBezTo>
                <a:cubicBezTo>
                  <a:pt x="1953" y="963"/>
                  <a:pt x="1953" y="963"/>
                  <a:pt x="1953" y="963"/>
                </a:cubicBezTo>
                <a:cubicBezTo>
                  <a:pt x="1727" y="1057"/>
                  <a:pt x="1727" y="1057"/>
                  <a:pt x="1727" y="1057"/>
                </a:cubicBezTo>
                <a:cubicBezTo>
                  <a:pt x="1727" y="2136"/>
                  <a:pt x="1727" y="2136"/>
                  <a:pt x="1727" y="2136"/>
                </a:cubicBezTo>
                <a:cubicBezTo>
                  <a:pt x="2180" y="2136"/>
                  <a:pt x="2180" y="2136"/>
                  <a:pt x="2180" y="2136"/>
                </a:cubicBezTo>
                <a:lnTo>
                  <a:pt x="2180" y="1057"/>
                </a:lnTo>
                <a:close/>
                <a:moveTo>
                  <a:pt x="1936" y="2000"/>
                </a:moveTo>
                <a:cubicBezTo>
                  <a:pt x="1762" y="2016"/>
                  <a:pt x="1762" y="2016"/>
                  <a:pt x="1762" y="2016"/>
                </a:cubicBezTo>
                <a:cubicBezTo>
                  <a:pt x="1762" y="1949"/>
                  <a:pt x="1762" y="1949"/>
                  <a:pt x="1762" y="1949"/>
                </a:cubicBezTo>
                <a:cubicBezTo>
                  <a:pt x="1936" y="1933"/>
                  <a:pt x="1936" y="1933"/>
                  <a:pt x="1936" y="1933"/>
                </a:cubicBezTo>
                <a:lnTo>
                  <a:pt x="1936" y="2000"/>
                </a:lnTo>
                <a:close/>
                <a:moveTo>
                  <a:pt x="1936" y="1871"/>
                </a:moveTo>
                <a:cubicBezTo>
                  <a:pt x="1762" y="1892"/>
                  <a:pt x="1762" y="1892"/>
                  <a:pt x="1762" y="1892"/>
                </a:cubicBezTo>
                <a:cubicBezTo>
                  <a:pt x="1762" y="1825"/>
                  <a:pt x="1762" y="1825"/>
                  <a:pt x="1762" y="1825"/>
                </a:cubicBezTo>
                <a:cubicBezTo>
                  <a:pt x="1936" y="1802"/>
                  <a:pt x="1936" y="1802"/>
                  <a:pt x="1936" y="1802"/>
                </a:cubicBezTo>
                <a:lnTo>
                  <a:pt x="1936" y="1871"/>
                </a:lnTo>
                <a:close/>
                <a:moveTo>
                  <a:pt x="1936" y="1742"/>
                </a:moveTo>
                <a:cubicBezTo>
                  <a:pt x="1762" y="1769"/>
                  <a:pt x="1762" y="1769"/>
                  <a:pt x="1762" y="1769"/>
                </a:cubicBezTo>
                <a:cubicBezTo>
                  <a:pt x="1762" y="1702"/>
                  <a:pt x="1762" y="1702"/>
                  <a:pt x="1762" y="1702"/>
                </a:cubicBezTo>
                <a:cubicBezTo>
                  <a:pt x="1936" y="1672"/>
                  <a:pt x="1936" y="1672"/>
                  <a:pt x="1936" y="1672"/>
                </a:cubicBezTo>
                <a:lnTo>
                  <a:pt x="1936" y="1742"/>
                </a:lnTo>
                <a:close/>
                <a:moveTo>
                  <a:pt x="1936" y="1612"/>
                </a:moveTo>
                <a:cubicBezTo>
                  <a:pt x="1762" y="1645"/>
                  <a:pt x="1762" y="1645"/>
                  <a:pt x="1762" y="1645"/>
                </a:cubicBezTo>
                <a:cubicBezTo>
                  <a:pt x="1762" y="1578"/>
                  <a:pt x="1762" y="1578"/>
                  <a:pt x="1762" y="1578"/>
                </a:cubicBezTo>
                <a:cubicBezTo>
                  <a:pt x="1936" y="1541"/>
                  <a:pt x="1936" y="1541"/>
                  <a:pt x="1936" y="1541"/>
                </a:cubicBezTo>
                <a:lnTo>
                  <a:pt x="1936" y="1612"/>
                </a:lnTo>
                <a:close/>
                <a:moveTo>
                  <a:pt x="1936" y="1483"/>
                </a:moveTo>
                <a:cubicBezTo>
                  <a:pt x="1762" y="1522"/>
                  <a:pt x="1762" y="1522"/>
                  <a:pt x="1762" y="1522"/>
                </a:cubicBezTo>
                <a:cubicBezTo>
                  <a:pt x="1762" y="1454"/>
                  <a:pt x="1762" y="1454"/>
                  <a:pt x="1762" y="1454"/>
                </a:cubicBezTo>
                <a:cubicBezTo>
                  <a:pt x="1936" y="1410"/>
                  <a:pt x="1936" y="1410"/>
                  <a:pt x="1936" y="1410"/>
                </a:cubicBezTo>
                <a:lnTo>
                  <a:pt x="1936" y="1483"/>
                </a:lnTo>
                <a:close/>
                <a:moveTo>
                  <a:pt x="1936" y="1354"/>
                </a:moveTo>
                <a:cubicBezTo>
                  <a:pt x="1762" y="1398"/>
                  <a:pt x="1762" y="1398"/>
                  <a:pt x="1762" y="1398"/>
                </a:cubicBezTo>
                <a:cubicBezTo>
                  <a:pt x="1762" y="1331"/>
                  <a:pt x="1762" y="1331"/>
                  <a:pt x="1762" y="1331"/>
                </a:cubicBezTo>
                <a:cubicBezTo>
                  <a:pt x="1936" y="1279"/>
                  <a:pt x="1936" y="1279"/>
                  <a:pt x="1936" y="1279"/>
                </a:cubicBezTo>
                <a:lnTo>
                  <a:pt x="1936" y="1354"/>
                </a:lnTo>
                <a:close/>
                <a:moveTo>
                  <a:pt x="1936" y="1225"/>
                </a:moveTo>
                <a:cubicBezTo>
                  <a:pt x="1762" y="1274"/>
                  <a:pt x="1762" y="1274"/>
                  <a:pt x="1762" y="1274"/>
                </a:cubicBezTo>
                <a:cubicBezTo>
                  <a:pt x="1762" y="1207"/>
                  <a:pt x="1762" y="1207"/>
                  <a:pt x="1762" y="1207"/>
                </a:cubicBezTo>
                <a:cubicBezTo>
                  <a:pt x="1936" y="1149"/>
                  <a:pt x="1936" y="1149"/>
                  <a:pt x="1936" y="1149"/>
                </a:cubicBezTo>
                <a:lnTo>
                  <a:pt x="1936" y="1225"/>
                </a:lnTo>
                <a:close/>
                <a:moveTo>
                  <a:pt x="1936" y="1095"/>
                </a:moveTo>
                <a:cubicBezTo>
                  <a:pt x="1762" y="1151"/>
                  <a:pt x="1762" y="1151"/>
                  <a:pt x="1762" y="1151"/>
                </a:cubicBezTo>
                <a:cubicBezTo>
                  <a:pt x="1762" y="1084"/>
                  <a:pt x="1762" y="1084"/>
                  <a:pt x="1762" y="1084"/>
                </a:cubicBezTo>
                <a:cubicBezTo>
                  <a:pt x="1936" y="1018"/>
                  <a:pt x="1936" y="1018"/>
                  <a:pt x="1936" y="1018"/>
                </a:cubicBezTo>
                <a:lnTo>
                  <a:pt x="1936" y="1095"/>
                </a:lnTo>
                <a:close/>
                <a:moveTo>
                  <a:pt x="979" y="1999"/>
                </a:moveTo>
                <a:cubicBezTo>
                  <a:pt x="979" y="1964"/>
                  <a:pt x="1007" y="1934"/>
                  <a:pt x="1042" y="1932"/>
                </a:cubicBezTo>
                <a:cubicBezTo>
                  <a:pt x="1065" y="1931"/>
                  <a:pt x="1065" y="1931"/>
                  <a:pt x="1065" y="1931"/>
                </a:cubicBezTo>
                <a:cubicBezTo>
                  <a:pt x="1100" y="1929"/>
                  <a:pt x="1129" y="1956"/>
                  <a:pt x="1129" y="1991"/>
                </a:cubicBezTo>
                <a:cubicBezTo>
                  <a:pt x="1129" y="2136"/>
                  <a:pt x="1129" y="2136"/>
                  <a:pt x="1129" y="2136"/>
                </a:cubicBezTo>
                <a:cubicBezTo>
                  <a:pt x="1680" y="2136"/>
                  <a:pt x="1680" y="2136"/>
                  <a:pt x="1680" y="2136"/>
                </a:cubicBezTo>
                <a:cubicBezTo>
                  <a:pt x="1680" y="172"/>
                  <a:pt x="1680" y="172"/>
                  <a:pt x="1680" y="172"/>
                </a:cubicBezTo>
                <a:cubicBezTo>
                  <a:pt x="1268" y="1"/>
                  <a:pt x="1268" y="1"/>
                  <a:pt x="1268" y="1"/>
                </a:cubicBezTo>
                <a:cubicBezTo>
                  <a:pt x="1268" y="0"/>
                  <a:pt x="1268" y="0"/>
                  <a:pt x="1268" y="0"/>
                </a:cubicBezTo>
                <a:cubicBezTo>
                  <a:pt x="1267" y="0"/>
                  <a:pt x="1267" y="0"/>
                  <a:pt x="1267" y="0"/>
                </a:cubicBezTo>
                <a:cubicBezTo>
                  <a:pt x="1267" y="0"/>
                  <a:pt x="1267" y="0"/>
                  <a:pt x="1267" y="0"/>
                </a:cubicBezTo>
                <a:cubicBezTo>
                  <a:pt x="1267" y="1"/>
                  <a:pt x="1267" y="1"/>
                  <a:pt x="1267" y="1"/>
                </a:cubicBezTo>
                <a:cubicBezTo>
                  <a:pt x="855" y="172"/>
                  <a:pt x="855" y="172"/>
                  <a:pt x="855" y="172"/>
                </a:cubicBezTo>
                <a:cubicBezTo>
                  <a:pt x="855" y="783"/>
                  <a:pt x="855" y="783"/>
                  <a:pt x="855" y="783"/>
                </a:cubicBezTo>
                <a:cubicBezTo>
                  <a:pt x="573" y="666"/>
                  <a:pt x="573" y="666"/>
                  <a:pt x="573" y="666"/>
                </a:cubicBezTo>
                <a:cubicBezTo>
                  <a:pt x="573" y="665"/>
                  <a:pt x="572" y="665"/>
                  <a:pt x="572" y="665"/>
                </a:cubicBezTo>
                <a:cubicBezTo>
                  <a:pt x="572" y="665"/>
                  <a:pt x="572" y="665"/>
                  <a:pt x="572" y="665"/>
                </a:cubicBezTo>
                <a:cubicBezTo>
                  <a:pt x="572" y="666"/>
                  <a:pt x="288" y="784"/>
                  <a:pt x="288" y="784"/>
                </a:cubicBezTo>
                <a:cubicBezTo>
                  <a:pt x="288" y="2136"/>
                  <a:pt x="288" y="2136"/>
                  <a:pt x="288" y="2136"/>
                </a:cubicBezTo>
                <a:cubicBezTo>
                  <a:pt x="979" y="2136"/>
                  <a:pt x="979" y="2136"/>
                  <a:pt x="979" y="2136"/>
                </a:cubicBezTo>
                <a:lnTo>
                  <a:pt x="979" y="1999"/>
                </a:lnTo>
                <a:close/>
                <a:moveTo>
                  <a:pt x="544" y="1963"/>
                </a:moveTo>
                <a:cubicBezTo>
                  <a:pt x="328" y="1974"/>
                  <a:pt x="328" y="1974"/>
                  <a:pt x="328" y="1974"/>
                </a:cubicBezTo>
                <a:cubicBezTo>
                  <a:pt x="328" y="1891"/>
                  <a:pt x="328" y="1891"/>
                  <a:pt x="328" y="1891"/>
                </a:cubicBezTo>
                <a:cubicBezTo>
                  <a:pt x="544" y="1880"/>
                  <a:pt x="544" y="1880"/>
                  <a:pt x="544" y="1880"/>
                </a:cubicBezTo>
                <a:lnTo>
                  <a:pt x="544" y="1963"/>
                </a:lnTo>
                <a:close/>
                <a:moveTo>
                  <a:pt x="544" y="1803"/>
                </a:moveTo>
                <a:cubicBezTo>
                  <a:pt x="328" y="1821"/>
                  <a:pt x="328" y="1821"/>
                  <a:pt x="328" y="1821"/>
                </a:cubicBezTo>
                <a:cubicBezTo>
                  <a:pt x="328" y="1738"/>
                  <a:pt x="328" y="1738"/>
                  <a:pt x="328" y="1738"/>
                </a:cubicBezTo>
                <a:cubicBezTo>
                  <a:pt x="544" y="1718"/>
                  <a:pt x="544" y="1718"/>
                  <a:pt x="544" y="1718"/>
                </a:cubicBezTo>
                <a:lnTo>
                  <a:pt x="544" y="1803"/>
                </a:lnTo>
                <a:close/>
                <a:moveTo>
                  <a:pt x="544" y="1643"/>
                </a:moveTo>
                <a:cubicBezTo>
                  <a:pt x="328" y="1668"/>
                  <a:pt x="328" y="1668"/>
                  <a:pt x="328" y="1668"/>
                </a:cubicBezTo>
                <a:cubicBezTo>
                  <a:pt x="328" y="1584"/>
                  <a:pt x="328" y="1584"/>
                  <a:pt x="328" y="1584"/>
                </a:cubicBezTo>
                <a:cubicBezTo>
                  <a:pt x="544" y="1556"/>
                  <a:pt x="544" y="1556"/>
                  <a:pt x="544" y="1556"/>
                </a:cubicBezTo>
                <a:lnTo>
                  <a:pt x="544" y="1643"/>
                </a:lnTo>
                <a:close/>
                <a:moveTo>
                  <a:pt x="544" y="1482"/>
                </a:moveTo>
                <a:cubicBezTo>
                  <a:pt x="328" y="1514"/>
                  <a:pt x="328" y="1514"/>
                  <a:pt x="328" y="1514"/>
                </a:cubicBezTo>
                <a:cubicBezTo>
                  <a:pt x="328" y="1431"/>
                  <a:pt x="328" y="1431"/>
                  <a:pt x="328" y="1431"/>
                </a:cubicBezTo>
                <a:cubicBezTo>
                  <a:pt x="544" y="1393"/>
                  <a:pt x="544" y="1393"/>
                  <a:pt x="544" y="1393"/>
                </a:cubicBezTo>
                <a:lnTo>
                  <a:pt x="544" y="1482"/>
                </a:lnTo>
                <a:close/>
                <a:moveTo>
                  <a:pt x="544" y="1322"/>
                </a:moveTo>
                <a:cubicBezTo>
                  <a:pt x="328" y="1361"/>
                  <a:pt x="328" y="1361"/>
                  <a:pt x="328" y="1361"/>
                </a:cubicBezTo>
                <a:cubicBezTo>
                  <a:pt x="328" y="1278"/>
                  <a:pt x="328" y="1278"/>
                  <a:pt x="328" y="1278"/>
                </a:cubicBezTo>
                <a:cubicBezTo>
                  <a:pt x="544" y="1231"/>
                  <a:pt x="544" y="1231"/>
                  <a:pt x="544" y="1231"/>
                </a:cubicBezTo>
                <a:lnTo>
                  <a:pt x="544" y="1322"/>
                </a:lnTo>
                <a:close/>
                <a:moveTo>
                  <a:pt x="544" y="1162"/>
                </a:moveTo>
                <a:cubicBezTo>
                  <a:pt x="328" y="1208"/>
                  <a:pt x="328" y="1208"/>
                  <a:pt x="328" y="1208"/>
                </a:cubicBezTo>
                <a:cubicBezTo>
                  <a:pt x="328" y="1125"/>
                  <a:pt x="328" y="1125"/>
                  <a:pt x="328" y="1125"/>
                </a:cubicBezTo>
                <a:cubicBezTo>
                  <a:pt x="544" y="1069"/>
                  <a:pt x="544" y="1069"/>
                  <a:pt x="544" y="1069"/>
                </a:cubicBezTo>
                <a:lnTo>
                  <a:pt x="544" y="1162"/>
                </a:lnTo>
                <a:close/>
                <a:moveTo>
                  <a:pt x="544" y="1001"/>
                </a:moveTo>
                <a:cubicBezTo>
                  <a:pt x="328" y="1055"/>
                  <a:pt x="328" y="1055"/>
                  <a:pt x="328" y="1055"/>
                </a:cubicBezTo>
                <a:cubicBezTo>
                  <a:pt x="328" y="971"/>
                  <a:pt x="328" y="971"/>
                  <a:pt x="328" y="971"/>
                </a:cubicBezTo>
                <a:cubicBezTo>
                  <a:pt x="544" y="907"/>
                  <a:pt x="544" y="907"/>
                  <a:pt x="544" y="907"/>
                </a:cubicBezTo>
                <a:lnTo>
                  <a:pt x="544" y="1001"/>
                </a:lnTo>
                <a:close/>
                <a:moveTo>
                  <a:pt x="544" y="841"/>
                </a:moveTo>
                <a:cubicBezTo>
                  <a:pt x="328" y="902"/>
                  <a:pt x="328" y="902"/>
                  <a:pt x="328" y="902"/>
                </a:cubicBezTo>
                <a:cubicBezTo>
                  <a:pt x="328" y="818"/>
                  <a:pt x="328" y="818"/>
                  <a:pt x="328" y="818"/>
                </a:cubicBezTo>
                <a:cubicBezTo>
                  <a:pt x="544" y="745"/>
                  <a:pt x="544" y="745"/>
                  <a:pt x="544" y="745"/>
                </a:cubicBezTo>
                <a:lnTo>
                  <a:pt x="544" y="841"/>
                </a:lnTo>
                <a:close/>
                <a:moveTo>
                  <a:pt x="907" y="286"/>
                </a:moveTo>
                <a:cubicBezTo>
                  <a:pt x="1199" y="187"/>
                  <a:pt x="1199" y="187"/>
                  <a:pt x="1199" y="187"/>
                </a:cubicBezTo>
                <a:cubicBezTo>
                  <a:pt x="1199" y="317"/>
                  <a:pt x="1199" y="317"/>
                  <a:pt x="1199" y="317"/>
                </a:cubicBezTo>
                <a:cubicBezTo>
                  <a:pt x="907" y="399"/>
                  <a:pt x="907" y="399"/>
                  <a:pt x="907" y="399"/>
                </a:cubicBezTo>
                <a:lnTo>
                  <a:pt x="907" y="286"/>
                </a:lnTo>
                <a:close/>
                <a:moveTo>
                  <a:pt x="907" y="494"/>
                </a:moveTo>
                <a:cubicBezTo>
                  <a:pt x="1199" y="407"/>
                  <a:pt x="1199" y="407"/>
                  <a:pt x="1199" y="407"/>
                </a:cubicBezTo>
                <a:cubicBezTo>
                  <a:pt x="1199" y="534"/>
                  <a:pt x="1199" y="534"/>
                  <a:pt x="1199" y="534"/>
                </a:cubicBezTo>
                <a:cubicBezTo>
                  <a:pt x="907" y="607"/>
                  <a:pt x="907" y="607"/>
                  <a:pt x="907" y="607"/>
                </a:cubicBezTo>
                <a:lnTo>
                  <a:pt x="907" y="494"/>
                </a:lnTo>
                <a:close/>
                <a:moveTo>
                  <a:pt x="907" y="701"/>
                </a:moveTo>
                <a:cubicBezTo>
                  <a:pt x="1199" y="626"/>
                  <a:pt x="1199" y="626"/>
                  <a:pt x="1199" y="626"/>
                </a:cubicBezTo>
                <a:cubicBezTo>
                  <a:pt x="1199" y="752"/>
                  <a:pt x="1199" y="752"/>
                  <a:pt x="1199" y="752"/>
                </a:cubicBezTo>
                <a:cubicBezTo>
                  <a:pt x="907" y="814"/>
                  <a:pt x="907" y="814"/>
                  <a:pt x="907" y="814"/>
                </a:cubicBezTo>
                <a:lnTo>
                  <a:pt x="907" y="701"/>
                </a:lnTo>
                <a:close/>
                <a:moveTo>
                  <a:pt x="907" y="909"/>
                </a:moveTo>
                <a:cubicBezTo>
                  <a:pt x="1199" y="846"/>
                  <a:pt x="1199" y="846"/>
                  <a:pt x="1199" y="846"/>
                </a:cubicBezTo>
                <a:cubicBezTo>
                  <a:pt x="1199" y="969"/>
                  <a:pt x="1199" y="969"/>
                  <a:pt x="1199" y="969"/>
                </a:cubicBezTo>
                <a:cubicBezTo>
                  <a:pt x="907" y="1022"/>
                  <a:pt x="907" y="1022"/>
                  <a:pt x="907" y="1022"/>
                </a:cubicBezTo>
                <a:lnTo>
                  <a:pt x="907" y="909"/>
                </a:lnTo>
                <a:close/>
                <a:moveTo>
                  <a:pt x="907" y="1117"/>
                </a:moveTo>
                <a:cubicBezTo>
                  <a:pt x="1199" y="1066"/>
                  <a:pt x="1199" y="1066"/>
                  <a:pt x="1199" y="1066"/>
                </a:cubicBezTo>
                <a:cubicBezTo>
                  <a:pt x="1199" y="1186"/>
                  <a:pt x="1199" y="1186"/>
                  <a:pt x="1199" y="1186"/>
                </a:cubicBezTo>
                <a:cubicBezTo>
                  <a:pt x="907" y="1230"/>
                  <a:pt x="907" y="1230"/>
                  <a:pt x="907" y="1230"/>
                </a:cubicBezTo>
                <a:lnTo>
                  <a:pt x="907" y="1117"/>
                </a:lnTo>
                <a:close/>
                <a:moveTo>
                  <a:pt x="907" y="1324"/>
                </a:moveTo>
                <a:cubicBezTo>
                  <a:pt x="1199" y="1285"/>
                  <a:pt x="1199" y="1285"/>
                  <a:pt x="1199" y="1285"/>
                </a:cubicBezTo>
                <a:cubicBezTo>
                  <a:pt x="1199" y="1403"/>
                  <a:pt x="1199" y="1403"/>
                  <a:pt x="1199" y="1403"/>
                </a:cubicBezTo>
                <a:cubicBezTo>
                  <a:pt x="907" y="1437"/>
                  <a:pt x="907" y="1437"/>
                  <a:pt x="907" y="1437"/>
                </a:cubicBezTo>
                <a:lnTo>
                  <a:pt x="907" y="1324"/>
                </a:lnTo>
                <a:close/>
                <a:moveTo>
                  <a:pt x="907" y="1532"/>
                </a:moveTo>
                <a:cubicBezTo>
                  <a:pt x="1199" y="1505"/>
                  <a:pt x="1199" y="1505"/>
                  <a:pt x="1199" y="1505"/>
                </a:cubicBezTo>
                <a:cubicBezTo>
                  <a:pt x="1199" y="1620"/>
                  <a:pt x="1199" y="1620"/>
                  <a:pt x="1199" y="1620"/>
                </a:cubicBezTo>
                <a:cubicBezTo>
                  <a:pt x="907" y="1645"/>
                  <a:pt x="907" y="1645"/>
                  <a:pt x="907" y="1645"/>
                </a:cubicBezTo>
                <a:lnTo>
                  <a:pt x="907" y="1532"/>
                </a:lnTo>
                <a:close/>
                <a:moveTo>
                  <a:pt x="907" y="1740"/>
                </a:moveTo>
                <a:cubicBezTo>
                  <a:pt x="1199" y="1725"/>
                  <a:pt x="1199" y="1725"/>
                  <a:pt x="1199" y="1725"/>
                </a:cubicBezTo>
                <a:cubicBezTo>
                  <a:pt x="1199" y="1838"/>
                  <a:pt x="1199" y="1838"/>
                  <a:pt x="1199" y="1838"/>
                </a:cubicBezTo>
                <a:cubicBezTo>
                  <a:pt x="907" y="1853"/>
                  <a:pt x="907" y="1853"/>
                  <a:pt x="907" y="1853"/>
                </a:cubicBezTo>
                <a:lnTo>
                  <a:pt x="907" y="1740"/>
                </a:lnTo>
                <a:close/>
                <a:moveTo>
                  <a:pt x="2387" y="2214"/>
                </a:moveTo>
                <a:cubicBezTo>
                  <a:pt x="81" y="2214"/>
                  <a:pt x="81" y="2214"/>
                  <a:pt x="81" y="2214"/>
                </a:cubicBezTo>
                <a:cubicBezTo>
                  <a:pt x="36" y="2214"/>
                  <a:pt x="0" y="2251"/>
                  <a:pt x="0" y="2295"/>
                </a:cubicBezTo>
                <a:cubicBezTo>
                  <a:pt x="0" y="2340"/>
                  <a:pt x="36" y="2376"/>
                  <a:pt x="81" y="2376"/>
                </a:cubicBezTo>
                <a:cubicBezTo>
                  <a:pt x="2387" y="2376"/>
                  <a:pt x="2387" y="2376"/>
                  <a:pt x="2387" y="2376"/>
                </a:cubicBezTo>
                <a:cubicBezTo>
                  <a:pt x="2432" y="2376"/>
                  <a:pt x="2468" y="2340"/>
                  <a:pt x="2468" y="2295"/>
                </a:cubicBezTo>
                <a:cubicBezTo>
                  <a:pt x="2468" y="2251"/>
                  <a:pt x="2432" y="2214"/>
                  <a:pt x="2387" y="2214"/>
                </a:cubicBezTo>
                <a:close/>
              </a:path>
            </a:pathLst>
          </a:custGeom>
          <a:solidFill>
            <a:srgbClr val="004E8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krobat" panose="00000600000000000000" pitchFamily="50" charset="-52"/>
            </a:endParaRP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DF739768-F688-4C7F-BF2C-AF8C3BB590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79929" y="2970375"/>
            <a:ext cx="3972294" cy="190023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E211DB2A-5777-44ED-B428-D7DEC936FE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97727" y="4515853"/>
            <a:ext cx="2046540" cy="307941"/>
          </a:xfrm>
          <a:prstGeom prst="rect">
            <a:avLst/>
          </a:prstGeom>
        </p:spPr>
      </p:pic>
      <p:sp>
        <p:nvSpPr>
          <p:cNvPr id="68" name="Freeform 5">
            <a:extLst>
              <a:ext uri="{FF2B5EF4-FFF2-40B4-BE49-F238E27FC236}">
                <a16:creationId xmlns:a16="http://schemas.microsoft.com/office/drawing/2014/main" id="{41346F20-3226-401F-96B7-6B055DC5F3B5}"/>
              </a:ext>
            </a:extLst>
          </p:cNvPr>
          <p:cNvSpPr>
            <a:spLocks noEditPoints="1"/>
          </p:cNvSpPr>
          <p:nvPr/>
        </p:nvSpPr>
        <p:spPr bwMode="auto">
          <a:xfrm>
            <a:off x="8147748" y="3666528"/>
            <a:ext cx="879145" cy="792504"/>
          </a:xfrm>
          <a:custGeom>
            <a:avLst/>
            <a:gdLst>
              <a:gd name="T0" fmla="*/ 294 w 445"/>
              <a:gd name="T1" fmla="*/ 276 h 401"/>
              <a:gd name="T2" fmla="*/ 294 w 445"/>
              <a:gd name="T3" fmla="*/ 220 h 401"/>
              <a:gd name="T4" fmla="*/ 153 w 445"/>
              <a:gd name="T5" fmla="*/ 220 h 401"/>
              <a:gd name="T6" fmla="*/ 153 w 445"/>
              <a:gd name="T7" fmla="*/ 276 h 401"/>
              <a:gd name="T8" fmla="*/ 153 w 445"/>
              <a:gd name="T9" fmla="*/ 220 h 401"/>
              <a:gd name="T10" fmla="*/ 365 w 445"/>
              <a:gd name="T11" fmla="*/ 325 h 401"/>
              <a:gd name="T12" fmla="*/ 365 w 445"/>
              <a:gd name="T13" fmla="*/ 269 h 401"/>
              <a:gd name="T14" fmla="*/ 427 w 445"/>
              <a:gd name="T15" fmla="*/ 360 h 401"/>
              <a:gd name="T16" fmla="*/ 330 w 445"/>
              <a:gd name="T17" fmla="*/ 333 h 401"/>
              <a:gd name="T18" fmla="*/ 303 w 445"/>
              <a:gd name="T19" fmla="*/ 401 h 401"/>
              <a:gd name="T20" fmla="*/ 427 w 445"/>
              <a:gd name="T21" fmla="*/ 361 h 401"/>
              <a:gd name="T22" fmla="*/ 195 w 445"/>
              <a:gd name="T23" fmla="*/ 297 h 401"/>
              <a:gd name="T24" fmla="*/ 251 w 445"/>
              <a:gd name="T25" fmla="*/ 297 h 401"/>
              <a:gd name="T26" fmla="*/ 195 w 445"/>
              <a:gd name="T27" fmla="*/ 297 h 401"/>
              <a:gd name="T28" fmla="*/ 258 w 445"/>
              <a:gd name="T29" fmla="*/ 333 h 401"/>
              <a:gd name="T30" fmla="*/ 162 w 445"/>
              <a:gd name="T31" fmla="*/ 360 h 401"/>
              <a:gd name="T32" fmla="*/ 285 w 445"/>
              <a:gd name="T33" fmla="*/ 401 h 401"/>
              <a:gd name="T34" fmla="*/ 285 w 445"/>
              <a:gd name="T35" fmla="*/ 360 h 401"/>
              <a:gd name="T36" fmla="*/ 82 w 445"/>
              <a:gd name="T37" fmla="*/ 325 h 401"/>
              <a:gd name="T38" fmla="*/ 82 w 445"/>
              <a:gd name="T39" fmla="*/ 269 h 401"/>
              <a:gd name="T40" fmla="*/ 143 w 445"/>
              <a:gd name="T41" fmla="*/ 360 h 401"/>
              <a:gd name="T42" fmla="*/ 47 w 445"/>
              <a:gd name="T43" fmla="*/ 333 h 401"/>
              <a:gd name="T44" fmla="*/ 19 w 445"/>
              <a:gd name="T45" fmla="*/ 401 h 401"/>
              <a:gd name="T46" fmla="*/ 143 w 445"/>
              <a:gd name="T47" fmla="*/ 361 h 401"/>
              <a:gd name="T48" fmla="*/ 433 w 445"/>
              <a:gd name="T49" fmla="*/ 0 h 401"/>
              <a:gd name="T50" fmla="*/ 0 w 445"/>
              <a:gd name="T51" fmla="*/ 12 h 401"/>
              <a:gd name="T52" fmla="*/ 12 w 445"/>
              <a:gd name="T53" fmla="*/ 308 h 401"/>
              <a:gd name="T54" fmla="*/ 46 w 445"/>
              <a:gd name="T55" fmla="*/ 298 h 401"/>
              <a:gd name="T56" fmla="*/ 10 w 445"/>
              <a:gd name="T57" fmla="*/ 296 h 401"/>
              <a:gd name="T58" fmla="*/ 12 w 445"/>
              <a:gd name="T59" fmla="*/ 10 h 401"/>
              <a:gd name="T60" fmla="*/ 435 w 445"/>
              <a:gd name="T61" fmla="*/ 12 h 401"/>
              <a:gd name="T62" fmla="*/ 433 w 445"/>
              <a:gd name="T63" fmla="*/ 298 h 401"/>
              <a:gd name="T64" fmla="*/ 399 w 445"/>
              <a:gd name="T65" fmla="*/ 308 h 401"/>
              <a:gd name="T66" fmla="*/ 445 w 445"/>
              <a:gd name="T67" fmla="*/ 296 h 401"/>
              <a:gd name="T68" fmla="*/ 433 w 445"/>
              <a:gd name="T69" fmla="*/ 0 h 401"/>
              <a:gd name="T70" fmla="*/ 203 w 445"/>
              <a:gd name="T71" fmla="*/ 326 h 401"/>
              <a:gd name="T72" fmla="*/ 190 w 445"/>
              <a:gd name="T73" fmla="*/ 285 h 401"/>
              <a:gd name="T74" fmla="*/ 118 w 445"/>
              <a:gd name="T75" fmla="*/ 284 h 401"/>
              <a:gd name="T76" fmla="*/ 117 w 445"/>
              <a:gd name="T77" fmla="*/ 297 h 401"/>
              <a:gd name="T78" fmla="*/ 116 w 445"/>
              <a:gd name="T79" fmla="*/ 326 h 401"/>
              <a:gd name="T80" fmla="*/ 156 w 445"/>
              <a:gd name="T81" fmla="*/ 352 h 401"/>
              <a:gd name="T82" fmla="*/ 330 w 445"/>
              <a:gd name="T83" fmla="*/ 326 h 401"/>
              <a:gd name="T84" fmla="*/ 330 w 445"/>
              <a:gd name="T85" fmla="*/ 297 h 401"/>
              <a:gd name="T86" fmla="*/ 329 w 445"/>
              <a:gd name="T87" fmla="*/ 284 h 401"/>
              <a:gd name="T88" fmla="*/ 256 w 445"/>
              <a:gd name="T89" fmla="*/ 284 h 401"/>
              <a:gd name="T90" fmla="*/ 243 w 445"/>
              <a:gd name="T91" fmla="*/ 326 h 401"/>
              <a:gd name="T92" fmla="*/ 291 w 445"/>
              <a:gd name="T93" fmla="*/ 352 h 401"/>
              <a:gd name="T94" fmla="*/ 330 w 445"/>
              <a:gd name="T95" fmla="*/ 326 h 401"/>
              <a:gd name="T96" fmla="*/ 66 w 445"/>
              <a:gd name="T97" fmla="*/ 194 h 401"/>
              <a:gd name="T98" fmla="*/ 175 w 445"/>
              <a:gd name="T99" fmla="*/ 111 h 401"/>
              <a:gd name="T100" fmla="*/ 356 w 445"/>
              <a:gd name="T101" fmla="*/ 76 h 401"/>
              <a:gd name="T102" fmla="*/ 380 w 445"/>
              <a:gd name="T103" fmla="*/ 43 h 401"/>
              <a:gd name="T104" fmla="*/ 345 w 445"/>
              <a:gd name="T105" fmla="*/ 63 h 401"/>
              <a:gd name="T106" fmla="*/ 173 w 445"/>
              <a:gd name="T107" fmla="*/ 89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5" h="401">
                <a:moveTo>
                  <a:pt x="266" y="248"/>
                </a:moveTo>
                <a:cubicBezTo>
                  <a:pt x="266" y="263"/>
                  <a:pt x="279" y="276"/>
                  <a:pt x="294" y="276"/>
                </a:cubicBezTo>
                <a:cubicBezTo>
                  <a:pt x="310" y="276"/>
                  <a:pt x="322" y="263"/>
                  <a:pt x="322" y="248"/>
                </a:cubicBezTo>
                <a:cubicBezTo>
                  <a:pt x="322" y="233"/>
                  <a:pt x="310" y="220"/>
                  <a:pt x="294" y="220"/>
                </a:cubicBezTo>
                <a:cubicBezTo>
                  <a:pt x="279" y="220"/>
                  <a:pt x="266" y="233"/>
                  <a:pt x="266" y="248"/>
                </a:cubicBezTo>
                <a:close/>
                <a:moveTo>
                  <a:pt x="153" y="220"/>
                </a:moveTo>
                <a:cubicBezTo>
                  <a:pt x="137" y="220"/>
                  <a:pt x="125" y="233"/>
                  <a:pt x="125" y="248"/>
                </a:cubicBezTo>
                <a:cubicBezTo>
                  <a:pt x="125" y="263"/>
                  <a:pt x="137" y="276"/>
                  <a:pt x="153" y="276"/>
                </a:cubicBezTo>
                <a:cubicBezTo>
                  <a:pt x="168" y="276"/>
                  <a:pt x="181" y="263"/>
                  <a:pt x="181" y="248"/>
                </a:cubicBezTo>
                <a:cubicBezTo>
                  <a:pt x="181" y="233"/>
                  <a:pt x="168" y="220"/>
                  <a:pt x="153" y="220"/>
                </a:cubicBezTo>
                <a:close/>
                <a:moveTo>
                  <a:pt x="337" y="297"/>
                </a:moveTo>
                <a:cubicBezTo>
                  <a:pt x="337" y="312"/>
                  <a:pt x="350" y="325"/>
                  <a:pt x="365" y="325"/>
                </a:cubicBezTo>
                <a:cubicBezTo>
                  <a:pt x="381" y="325"/>
                  <a:pt x="393" y="312"/>
                  <a:pt x="393" y="297"/>
                </a:cubicBezTo>
                <a:cubicBezTo>
                  <a:pt x="393" y="281"/>
                  <a:pt x="381" y="269"/>
                  <a:pt x="365" y="269"/>
                </a:cubicBezTo>
                <a:cubicBezTo>
                  <a:pt x="350" y="269"/>
                  <a:pt x="337" y="281"/>
                  <a:pt x="337" y="297"/>
                </a:cubicBezTo>
                <a:close/>
                <a:moveTo>
                  <a:pt x="427" y="360"/>
                </a:moveTo>
                <a:cubicBezTo>
                  <a:pt x="427" y="345"/>
                  <a:pt x="415" y="333"/>
                  <a:pt x="400" y="333"/>
                </a:cubicBezTo>
                <a:cubicBezTo>
                  <a:pt x="400" y="333"/>
                  <a:pt x="331" y="333"/>
                  <a:pt x="330" y="333"/>
                </a:cubicBezTo>
                <a:cubicBezTo>
                  <a:pt x="316" y="333"/>
                  <a:pt x="303" y="345"/>
                  <a:pt x="303" y="360"/>
                </a:cubicBezTo>
                <a:cubicBezTo>
                  <a:pt x="303" y="360"/>
                  <a:pt x="303" y="380"/>
                  <a:pt x="303" y="401"/>
                </a:cubicBezTo>
                <a:cubicBezTo>
                  <a:pt x="427" y="401"/>
                  <a:pt x="427" y="401"/>
                  <a:pt x="427" y="401"/>
                </a:cubicBezTo>
                <a:cubicBezTo>
                  <a:pt x="427" y="380"/>
                  <a:pt x="427" y="361"/>
                  <a:pt x="427" y="361"/>
                </a:cubicBezTo>
                <a:cubicBezTo>
                  <a:pt x="427" y="361"/>
                  <a:pt x="427" y="361"/>
                  <a:pt x="427" y="360"/>
                </a:cubicBezTo>
                <a:close/>
                <a:moveTo>
                  <a:pt x="195" y="297"/>
                </a:moveTo>
                <a:cubicBezTo>
                  <a:pt x="195" y="312"/>
                  <a:pt x="208" y="325"/>
                  <a:pt x="223" y="325"/>
                </a:cubicBezTo>
                <a:cubicBezTo>
                  <a:pt x="239" y="325"/>
                  <a:pt x="251" y="312"/>
                  <a:pt x="251" y="297"/>
                </a:cubicBezTo>
                <a:cubicBezTo>
                  <a:pt x="251" y="281"/>
                  <a:pt x="239" y="269"/>
                  <a:pt x="223" y="269"/>
                </a:cubicBezTo>
                <a:cubicBezTo>
                  <a:pt x="208" y="269"/>
                  <a:pt x="195" y="281"/>
                  <a:pt x="195" y="297"/>
                </a:cubicBezTo>
                <a:close/>
                <a:moveTo>
                  <a:pt x="285" y="360"/>
                </a:moveTo>
                <a:cubicBezTo>
                  <a:pt x="285" y="345"/>
                  <a:pt x="273" y="333"/>
                  <a:pt x="258" y="333"/>
                </a:cubicBezTo>
                <a:cubicBezTo>
                  <a:pt x="258" y="333"/>
                  <a:pt x="189" y="333"/>
                  <a:pt x="189" y="333"/>
                </a:cubicBezTo>
                <a:cubicBezTo>
                  <a:pt x="174" y="333"/>
                  <a:pt x="162" y="345"/>
                  <a:pt x="162" y="360"/>
                </a:cubicBezTo>
                <a:cubicBezTo>
                  <a:pt x="162" y="360"/>
                  <a:pt x="161" y="380"/>
                  <a:pt x="161" y="401"/>
                </a:cubicBezTo>
                <a:cubicBezTo>
                  <a:pt x="285" y="401"/>
                  <a:pt x="285" y="401"/>
                  <a:pt x="285" y="401"/>
                </a:cubicBezTo>
                <a:cubicBezTo>
                  <a:pt x="285" y="380"/>
                  <a:pt x="285" y="361"/>
                  <a:pt x="285" y="361"/>
                </a:cubicBezTo>
                <a:cubicBezTo>
                  <a:pt x="285" y="361"/>
                  <a:pt x="285" y="361"/>
                  <a:pt x="285" y="360"/>
                </a:cubicBezTo>
                <a:close/>
                <a:moveTo>
                  <a:pt x="54" y="297"/>
                </a:moveTo>
                <a:cubicBezTo>
                  <a:pt x="54" y="312"/>
                  <a:pt x="66" y="325"/>
                  <a:pt x="82" y="325"/>
                </a:cubicBezTo>
                <a:cubicBezTo>
                  <a:pt x="97" y="325"/>
                  <a:pt x="110" y="312"/>
                  <a:pt x="110" y="297"/>
                </a:cubicBezTo>
                <a:cubicBezTo>
                  <a:pt x="110" y="281"/>
                  <a:pt x="97" y="269"/>
                  <a:pt x="82" y="269"/>
                </a:cubicBezTo>
                <a:cubicBezTo>
                  <a:pt x="66" y="269"/>
                  <a:pt x="54" y="281"/>
                  <a:pt x="54" y="297"/>
                </a:cubicBezTo>
                <a:close/>
                <a:moveTo>
                  <a:pt x="143" y="360"/>
                </a:moveTo>
                <a:cubicBezTo>
                  <a:pt x="143" y="345"/>
                  <a:pt x="131" y="333"/>
                  <a:pt x="116" y="333"/>
                </a:cubicBezTo>
                <a:cubicBezTo>
                  <a:pt x="116" y="333"/>
                  <a:pt x="47" y="333"/>
                  <a:pt x="47" y="333"/>
                </a:cubicBezTo>
                <a:cubicBezTo>
                  <a:pt x="32" y="333"/>
                  <a:pt x="20" y="345"/>
                  <a:pt x="20" y="360"/>
                </a:cubicBezTo>
                <a:cubicBezTo>
                  <a:pt x="20" y="360"/>
                  <a:pt x="20" y="380"/>
                  <a:pt x="19" y="401"/>
                </a:cubicBezTo>
                <a:cubicBezTo>
                  <a:pt x="144" y="401"/>
                  <a:pt x="144" y="401"/>
                  <a:pt x="144" y="401"/>
                </a:cubicBezTo>
                <a:cubicBezTo>
                  <a:pt x="144" y="380"/>
                  <a:pt x="143" y="361"/>
                  <a:pt x="143" y="361"/>
                </a:cubicBezTo>
                <a:cubicBezTo>
                  <a:pt x="143" y="361"/>
                  <a:pt x="143" y="361"/>
                  <a:pt x="143" y="360"/>
                </a:cubicBezTo>
                <a:close/>
                <a:moveTo>
                  <a:pt x="433" y="0"/>
                </a:move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6"/>
                  <a:pt x="0" y="12"/>
                </a:cubicBezTo>
                <a:cubicBezTo>
                  <a:pt x="0" y="296"/>
                  <a:pt x="0" y="296"/>
                  <a:pt x="0" y="296"/>
                </a:cubicBezTo>
                <a:cubicBezTo>
                  <a:pt x="0" y="303"/>
                  <a:pt x="6" y="308"/>
                  <a:pt x="12" y="308"/>
                </a:cubicBezTo>
                <a:cubicBezTo>
                  <a:pt x="48" y="308"/>
                  <a:pt x="48" y="308"/>
                  <a:pt x="48" y="308"/>
                </a:cubicBezTo>
                <a:cubicBezTo>
                  <a:pt x="47" y="305"/>
                  <a:pt x="47" y="302"/>
                  <a:pt x="46" y="298"/>
                </a:cubicBezTo>
                <a:cubicBezTo>
                  <a:pt x="12" y="298"/>
                  <a:pt x="12" y="298"/>
                  <a:pt x="12" y="298"/>
                </a:cubicBezTo>
                <a:cubicBezTo>
                  <a:pt x="11" y="298"/>
                  <a:pt x="10" y="297"/>
                  <a:pt x="10" y="296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1"/>
                  <a:pt x="11" y="10"/>
                  <a:pt x="12" y="10"/>
                </a:cubicBezTo>
                <a:cubicBezTo>
                  <a:pt x="433" y="10"/>
                  <a:pt x="433" y="10"/>
                  <a:pt x="433" y="10"/>
                </a:cubicBezTo>
                <a:cubicBezTo>
                  <a:pt x="434" y="10"/>
                  <a:pt x="435" y="11"/>
                  <a:pt x="435" y="12"/>
                </a:cubicBezTo>
                <a:cubicBezTo>
                  <a:pt x="435" y="296"/>
                  <a:pt x="435" y="296"/>
                  <a:pt x="435" y="296"/>
                </a:cubicBezTo>
                <a:cubicBezTo>
                  <a:pt x="435" y="297"/>
                  <a:pt x="434" y="298"/>
                  <a:pt x="433" y="298"/>
                </a:cubicBezTo>
                <a:cubicBezTo>
                  <a:pt x="400" y="298"/>
                  <a:pt x="400" y="298"/>
                  <a:pt x="400" y="298"/>
                </a:cubicBezTo>
                <a:cubicBezTo>
                  <a:pt x="400" y="302"/>
                  <a:pt x="400" y="305"/>
                  <a:pt x="399" y="308"/>
                </a:cubicBezTo>
                <a:cubicBezTo>
                  <a:pt x="433" y="308"/>
                  <a:pt x="433" y="308"/>
                  <a:pt x="433" y="308"/>
                </a:cubicBezTo>
                <a:cubicBezTo>
                  <a:pt x="439" y="308"/>
                  <a:pt x="445" y="303"/>
                  <a:pt x="445" y="296"/>
                </a:cubicBezTo>
                <a:cubicBezTo>
                  <a:pt x="445" y="12"/>
                  <a:pt x="445" y="12"/>
                  <a:pt x="445" y="12"/>
                </a:cubicBezTo>
                <a:cubicBezTo>
                  <a:pt x="445" y="6"/>
                  <a:pt x="439" y="0"/>
                  <a:pt x="433" y="0"/>
                </a:cubicBezTo>
                <a:close/>
                <a:moveTo>
                  <a:pt x="189" y="326"/>
                </a:moveTo>
                <a:cubicBezTo>
                  <a:pt x="189" y="326"/>
                  <a:pt x="195" y="326"/>
                  <a:pt x="203" y="326"/>
                </a:cubicBezTo>
                <a:cubicBezTo>
                  <a:pt x="194" y="319"/>
                  <a:pt x="188" y="309"/>
                  <a:pt x="188" y="297"/>
                </a:cubicBezTo>
                <a:cubicBezTo>
                  <a:pt x="188" y="293"/>
                  <a:pt x="189" y="288"/>
                  <a:pt x="190" y="285"/>
                </a:cubicBezTo>
                <a:cubicBezTo>
                  <a:pt x="189" y="285"/>
                  <a:pt x="188" y="284"/>
                  <a:pt x="187" y="284"/>
                </a:cubicBezTo>
                <a:cubicBezTo>
                  <a:pt x="187" y="284"/>
                  <a:pt x="118" y="284"/>
                  <a:pt x="118" y="284"/>
                </a:cubicBezTo>
                <a:cubicBezTo>
                  <a:pt x="117" y="284"/>
                  <a:pt x="116" y="284"/>
                  <a:pt x="115" y="284"/>
                </a:cubicBezTo>
                <a:cubicBezTo>
                  <a:pt x="116" y="288"/>
                  <a:pt x="117" y="293"/>
                  <a:pt x="117" y="297"/>
                </a:cubicBezTo>
                <a:cubicBezTo>
                  <a:pt x="117" y="309"/>
                  <a:pt x="111" y="320"/>
                  <a:pt x="102" y="326"/>
                </a:cubicBezTo>
                <a:cubicBezTo>
                  <a:pt x="116" y="326"/>
                  <a:pt x="116" y="326"/>
                  <a:pt x="116" y="326"/>
                </a:cubicBezTo>
                <a:cubicBezTo>
                  <a:pt x="132" y="326"/>
                  <a:pt x="146" y="337"/>
                  <a:pt x="150" y="352"/>
                </a:cubicBezTo>
                <a:cubicBezTo>
                  <a:pt x="156" y="352"/>
                  <a:pt x="156" y="352"/>
                  <a:pt x="156" y="352"/>
                </a:cubicBezTo>
                <a:cubicBezTo>
                  <a:pt x="160" y="337"/>
                  <a:pt x="173" y="326"/>
                  <a:pt x="189" y="326"/>
                </a:cubicBezTo>
                <a:close/>
                <a:moveTo>
                  <a:pt x="330" y="326"/>
                </a:moveTo>
                <a:cubicBezTo>
                  <a:pt x="330" y="326"/>
                  <a:pt x="337" y="326"/>
                  <a:pt x="345" y="326"/>
                </a:cubicBezTo>
                <a:cubicBezTo>
                  <a:pt x="336" y="320"/>
                  <a:pt x="330" y="309"/>
                  <a:pt x="330" y="297"/>
                </a:cubicBezTo>
                <a:cubicBezTo>
                  <a:pt x="330" y="293"/>
                  <a:pt x="331" y="288"/>
                  <a:pt x="332" y="285"/>
                </a:cubicBezTo>
                <a:cubicBezTo>
                  <a:pt x="331" y="285"/>
                  <a:pt x="330" y="284"/>
                  <a:pt x="329" y="284"/>
                </a:cubicBezTo>
                <a:cubicBezTo>
                  <a:pt x="329" y="284"/>
                  <a:pt x="260" y="284"/>
                  <a:pt x="260" y="284"/>
                </a:cubicBezTo>
                <a:cubicBezTo>
                  <a:pt x="259" y="284"/>
                  <a:pt x="257" y="284"/>
                  <a:pt x="256" y="284"/>
                </a:cubicBezTo>
                <a:cubicBezTo>
                  <a:pt x="258" y="288"/>
                  <a:pt x="259" y="293"/>
                  <a:pt x="259" y="297"/>
                </a:cubicBezTo>
                <a:cubicBezTo>
                  <a:pt x="259" y="309"/>
                  <a:pt x="253" y="320"/>
                  <a:pt x="243" y="326"/>
                </a:cubicBezTo>
                <a:cubicBezTo>
                  <a:pt x="258" y="326"/>
                  <a:pt x="258" y="326"/>
                  <a:pt x="258" y="326"/>
                </a:cubicBezTo>
                <a:cubicBezTo>
                  <a:pt x="274" y="326"/>
                  <a:pt x="288" y="337"/>
                  <a:pt x="291" y="352"/>
                </a:cubicBezTo>
                <a:cubicBezTo>
                  <a:pt x="297" y="352"/>
                  <a:pt x="297" y="352"/>
                  <a:pt x="297" y="352"/>
                </a:cubicBezTo>
                <a:cubicBezTo>
                  <a:pt x="302" y="337"/>
                  <a:pt x="315" y="326"/>
                  <a:pt x="330" y="326"/>
                </a:cubicBezTo>
                <a:close/>
                <a:moveTo>
                  <a:pt x="173" y="89"/>
                </a:moveTo>
                <a:cubicBezTo>
                  <a:pt x="66" y="194"/>
                  <a:pt x="66" y="194"/>
                  <a:pt x="66" y="194"/>
                </a:cubicBezTo>
                <a:cubicBezTo>
                  <a:pt x="78" y="206"/>
                  <a:pt x="78" y="206"/>
                  <a:pt x="78" y="206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254" y="162"/>
                  <a:pt x="254" y="162"/>
                  <a:pt x="254" y="162"/>
                </a:cubicBezTo>
                <a:cubicBezTo>
                  <a:pt x="356" y="76"/>
                  <a:pt x="356" y="76"/>
                  <a:pt x="356" y="76"/>
                </a:cubicBezTo>
                <a:cubicBezTo>
                  <a:pt x="369" y="92"/>
                  <a:pt x="369" y="92"/>
                  <a:pt x="369" y="92"/>
                </a:cubicBezTo>
                <a:cubicBezTo>
                  <a:pt x="380" y="43"/>
                  <a:pt x="380" y="43"/>
                  <a:pt x="380" y="43"/>
                </a:cubicBezTo>
                <a:cubicBezTo>
                  <a:pt x="332" y="48"/>
                  <a:pt x="332" y="48"/>
                  <a:pt x="332" y="48"/>
                </a:cubicBezTo>
                <a:cubicBezTo>
                  <a:pt x="345" y="63"/>
                  <a:pt x="345" y="63"/>
                  <a:pt x="345" y="63"/>
                </a:cubicBezTo>
                <a:cubicBezTo>
                  <a:pt x="253" y="141"/>
                  <a:pt x="253" y="141"/>
                  <a:pt x="253" y="141"/>
                </a:cubicBezTo>
                <a:lnTo>
                  <a:pt x="173" y="8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krobat" panose="00000600000000000000" pitchFamily="50" charset="-52"/>
            </a:endParaRPr>
          </a:p>
        </p:txBody>
      </p: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6986AD6F-C71F-4A00-AEA4-6994C9B46E35}"/>
              </a:ext>
            </a:extLst>
          </p:cNvPr>
          <p:cNvCxnSpPr>
            <a:cxnSpLocks/>
          </p:cNvCxnSpPr>
          <p:nvPr/>
        </p:nvCxnSpPr>
        <p:spPr>
          <a:xfrm>
            <a:off x="5351727" y="3207788"/>
            <a:ext cx="0" cy="312087"/>
          </a:xfrm>
          <a:prstGeom prst="line">
            <a:avLst/>
          </a:prstGeom>
          <a:ln w="28575" cap="rnd">
            <a:solidFill>
              <a:schemeClr val="bg1">
                <a:lumMod val="50000"/>
                <a:alpha val="61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1FB15E40-3174-4909-9704-EF8E2E7E6494}"/>
              </a:ext>
            </a:extLst>
          </p:cNvPr>
          <p:cNvCxnSpPr>
            <a:cxnSpLocks/>
          </p:cNvCxnSpPr>
          <p:nvPr/>
        </p:nvCxnSpPr>
        <p:spPr>
          <a:xfrm flipH="1">
            <a:off x="2481578" y="3167492"/>
            <a:ext cx="863421" cy="399793"/>
          </a:xfrm>
          <a:prstGeom prst="line">
            <a:avLst/>
          </a:prstGeom>
          <a:ln w="28575" cap="rnd">
            <a:solidFill>
              <a:schemeClr val="bg1">
                <a:lumMod val="50000"/>
                <a:alpha val="61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Фигура, имеющая форму буквы L 70">
            <a:extLst>
              <a:ext uri="{FF2B5EF4-FFF2-40B4-BE49-F238E27FC236}">
                <a16:creationId xmlns:a16="http://schemas.microsoft.com/office/drawing/2014/main" id="{A1EA5F84-D9F2-4BBF-B948-A44216921160}"/>
              </a:ext>
            </a:extLst>
          </p:cNvPr>
          <p:cNvSpPr/>
          <p:nvPr/>
        </p:nvSpPr>
        <p:spPr>
          <a:xfrm rot="5400000">
            <a:off x="1268257" y="4920231"/>
            <a:ext cx="259987" cy="259987"/>
          </a:xfrm>
          <a:prstGeom prst="corner">
            <a:avLst>
              <a:gd name="adj1" fmla="val 13125"/>
              <a:gd name="adj2" fmla="val 13888"/>
            </a:avLst>
          </a:prstGeom>
          <a:solidFill>
            <a:srgbClr val="ABCCE7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002E5E"/>
              </a:solidFill>
              <a:latin typeface="Akrobat" panose="00000600000000000000" pitchFamily="50" charset="-52"/>
            </a:endParaRP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C6F23DBA-B30C-405A-A10F-AB2F15CDF0C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643" y="3588401"/>
            <a:ext cx="879146" cy="904773"/>
          </a:xfrm>
          <a:prstGeom prst="rect">
            <a:avLst/>
          </a:prstGeom>
        </p:spPr>
      </p:pic>
      <p:sp>
        <p:nvSpPr>
          <p:cNvPr id="73" name="Фигура, имеющая форму буквы L 72">
            <a:extLst>
              <a:ext uri="{FF2B5EF4-FFF2-40B4-BE49-F238E27FC236}">
                <a16:creationId xmlns:a16="http://schemas.microsoft.com/office/drawing/2014/main" id="{2405BD0B-002B-434E-8914-D7426EB0EF51}"/>
              </a:ext>
            </a:extLst>
          </p:cNvPr>
          <p:cNvSpPr/>
          <p:nvPr/>
        </p:nvSpPr>
        <p:spPr>
          <a:xfrm rot="5400000">
            <a:off x="4332778" y="4920231"/>
            <a:ext cx="259987" cy="259987"/>
          </a:xfrm>
          <a:prstGeom prst="corner">
            <a:avLst>
              <a:gd name="adj1" fmla="val 13125"/>
              <a:gd name="adj2" fmla="val 13888"/>
            </a:avLst>
          </a:prstGeom>
          <a:solidFill>
            <a:srgbClr val="ABCCE7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002E5E"/>
              </a:solidFill>
              <a:latin typeface="Akrobat" panose="00000600000000000000" pitchFamily="50" charset="-52"/>
            </a:endParaRPr>
          </a:p>
        </p:txBody>
      </p:sp>
      <p:sp>
        <p:nvSpPr>
          <p:cNvPr id="74" name="Фигура, имеющая форму буквы L 73">
            <a:extLst>
              <a:ext uri="{FF2B5EF4-FFF2-40B4-BE49-F238E27FC236}">
                <a16:creationId xmlns:a16="http://schemas.microsoft.com/office/drawing/2014/main" id="{31669452-1321-4118-8151-1BDD2C883104}"/>
              </a:ext>
            </a:extLst>
          </p:cNvPr>
          <p:cNvSpPr/>
          <p:nvPr/>
        </p:nvSpPr>
        <p:spPr>
          <a:xfrm rot="5400000">
            <a:off x="7645662" y="4920231"/>
            <a:ext cx="259987" cy="259987"/>
          </a:xfrm>
          <a:prstGeom prst="corner">
            <a:avLst>
              <a:gd name="adj1" fmla="val 13125"/>
              <a:gd name="adj2" fmla="val 13888"/>
            </a:avLst>
          </a:prstGeom>
          <a:solidFill>
            <a:srgbClr val="ABCCE7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002E5E"/>
              </a:solidFill>
              <a:latin typeface="Akrobat" panose="00000600000000000000" pitchFamily="50" charset="-52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8767B42B-8603-443F-9680-822F58D3B741}"/>
              </a:ext>
            </a:extLst>
          </p:cNvPr>
          <p:cNvSpPr/>
          <p:nvPr/>
        </p:nvSpPr>
        <p:spPr>
          <a:xfrm>
            <a:off x="6136614" y="2091544"/>
            <a:ext cx="3148088" cy="720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krobat" panose="00000600000000000000" pitchFamily="50" charset="-52"/>
              </a:rPr>
              <a:t>РЭЦ - институт развития ВЭД, агент Правительства РФ по мерам господдержки экспорта</a:t>
            </a:r>
          </a:p>
        </p:txBody>
      </p:sp>
      <p:sp>
        <p:nvSpPr>
          <p:cNvPr id="77" name="Фигура, имеющая форму буквы L 76">
            <a:extLst>
              <a:ext uri="{FF2B5EF4-FFF2-40B4-BE49-F238E27FC236}">
                <a16:creationId xmlns:a16="http://schemas.microsoft.com/office/drawing/2014/main" id="{BB14677E-109E-4BAA-813B-447417C0A0D8}"/>
              </a:ext>
            </a:extLst>
          </p:cNvPr>
          <p:cNvSpPr/>
          <p:nvPr/>
        </p:nvSpPr>
        <p:spPr>
          <a:xfrm rot="5400000">
            <a:off x="6006621" y="1923217"/>
            <a:ext cx="259987" cy="259987"/>
          </a:xfrm>
          <a:prstGeom prst="corner">
            <a:avLst>
              <a:gd name="adj1" fmla="val 13125"/>
              <a:gd name="adj2" fmla="val 13888"/>
            </a:avLst>
          </a:prstGeom>
          <a:solidFill>
            <a:srgbClr val="004E85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002E5E"/>
              </a:solidFill>
              <a:latin typeface="Akrobat" panose="00000600000000000000" pitchFamily="50" charset="-52"/>
            </a:endParaRP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E594681D-4166-4865-8DC2-45B87D15BE2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8486" y="3588401"/>
            <a:ext cx="879146" cy="904773"/>
          </a:xfrm>
          <a:prstGeom prst="rect">
            <a:avLst/>
          </a:prstGeom>
        </p:spPr>
      </p:pic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84A0995B-6DD6-4A65-AF4E-660876DCBF51}"/>
              </a:ext>
            </a:extLst>
          </p:cNvPr>
          <p:cNvCxnSpPr>
            <a:cxnSpLocks/>
          </p:cNvCxnSpPr>
          <p:nvPr/>
        </p:nvCxnSpPr>
        <p:spPr>
          <a:xfrm>
            <a:off x="7436860" y="3167492"/>
            <a:ext cx="863421" cy="399793"/>
          </a:xfrm>
          <a:prstGeom prst="line">
            <a:avLst/>
          </a:prstGeom>
          <a:ln w="28575" cap="rnd">
            <a:solidFill>
              <a:schemeClr val="bg1">
                <a:lumMod val="50000"/>
                <a:alpha val="61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84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248142AF-8FF6-4856-9B3B-32FF4D68FC4F}"/>
              </a:ext>
            </a:extLst>
          </p:cNvPr>
          <p:cNvSpPr/>
          <p:nvPr/>
        </p:nvSpPr>
        <p:spPr>
          <a:xfrm>
            <a:off x="733014" y="1994182"/>
            <a:ext cx="5257493" cy="4171668"/>
          </a:xfrm>
          <a:prstGeom prst="roundRect">
            <a:avLst>
              <a:gd name="adj" fmla="val 1703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Прямоугольник 216">
            <a:extLst>
              <a:ext uri="{FF2B5EF4-FFF2-40B4-BE49-F238E27FC236}">
                <a16:creationId xmlns:a16="http://schemas.microsoft.com/office/drawing/2014/main" id="{2659A802-F039-402E-B613-E6B87062F259}"/>
              </a:ext>
            </a:extLst>
          </p:cNvPr>
          <p:cNvSpPr/>
          <p:nvPr/>
        </p:nvSpPr>
        <p:spPr>
          <a:xfrm>
            <a:off x="2056294" y="3873432"/>
            <a:ext cx="3527307" cy="226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Автоматизированный отчет на платформе</a:t>
            </a:r>
            <a:r>
              <a:rPr lang="en-US" sz="1200" dirty="0">
                <a:solidFill>
                  <a:schemeClr val="tx1"/>
                </a:solidFill>
                <a:latin typeface="Akrobat" panose="00000600000000000000" pitchFamily="50" charset="-52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«Мой экспорт»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FF0F390-F662-463D-AF73-5F96A2B1B326}"/>
              </a:ext>
            </a:extLst>
          </p:cNvPr>
          <p:cNvSpPr/>
          <p:nvPr/>
        </p:nvSpPr>
        <p:spPr>
          <a:xfrm>
            <a:off x="896048" y="4333441"/>
            <a:ext cx="4687553" cy="1245213"/>
          </a:xfrm>
          <a:prstGeom prst="rect">
            <a:avLst/>
          </a:prstGeom>
        </p:spPr>
        <p:txBody>
          <a:bodyPr wrap="square" lIns="270000" rIns="270000">
            <a:spAutoFit/>
          </a:bodyPr>
          <a:lstStyle/>
          <a:p>
            <a:pPr>
              <a:buClr>
                <a:srgbClr val="3871C0"/>
              </a:buClr>
            </a:pPr>
            <a:r>
              <a:rPr lang="ru-RU" sz="1200" dirty="0">
                <a:solidFill>
                  <a:srgbClr val="3871C0"/>
                </a:solidFill>
                <a:latin typeface="Akrobat Bold" panose="00000800000000000000" pitchFamily="50" charset="-52"/>
              </a:rPr>
              <a:t>Аналитический отчет содержит:</a:t>
            </a:r>
          </a:p>
          <a:p>
            <a:pPr marL="108000" indent="-1080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Akrobat" panose="00000600000000000000" pitchFamily="50" charset="-52"/>
              </a:rPr>
              <a:t>динамику российского экспорта товара в выбранную страну</a:t>
            </a:r>
            <a:endParaRPr lang="en-US" sz="1000" dirty="0">
              <a:latin typeface="Akrobat" panose="00000600000000000000" pitchFamily="50" charset="-52"/>
            </a:endParaRPr>
          </a:p>
          <a:p>
            <a:pPr marL="108000" indent="-1080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Akrobat" panose="00000600000000000000" pitchFamily="50" charset="-52"/>
              </a:rPr>
              <a:t>информацию по ключевым странам экспортёрам и импортёрам</a:t>
            </a:r>
            <a:endParaRPr lang="en-US" sz="1000" dirty="0">
              <a:latin typeface="Akrobat" panose="00000600000000000000" pitchFamily="50" charset="-52"/>
            </a:endParaRP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Akrobat" panose="00000600000000000000" pitchFamily="50" charset="-52"/>
              </a:rPr>
              <a:t>информацию об условиях доступа на внешние рынки: уровень тарифной защиты и нетарифные барьеры выбранной страны</a:t>
            </a:r>
            <a:endParaRPr lang="en-US" sz="1000" dirty="0">
              <a:latin typeface="Akrobat" panose="00000600000000000000" pitchFamily="50" charset="-52"/>
            </a:endParaRPr>
          </a:p>
          <a:p>
            <a:pPr marL="108000" indent="-10800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000" dirty="0">
                <a:latin typeface="Akrobat" panose="00000600000000000000" pitchFamily="50" charset="-52"/>
              </a:rPr>
              <a:t>список потенциальных покупателей в выбранной стране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3712CF8-BD6D-49C2-8055-84CC785B15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7042" y="3732555"/>
            <a:ext cx="725443" cy="419533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B5C6E2A1-13E9-4C79-912A-F7182F5A24F7}"/>
              </a:ext>
            </a:extLst>
          </p:cNvPr>
          <p:cNvSpPr/>
          <p:nvPr/>
        </p:nvSpPr>
        <p:spPr>
          <a:xfrm>
            <a:off x="1359731" y="2134435"/>
            <a:ext cx="4577754" cy="484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Отчёт. Товарно-страновой профиль со списком потенциальных покупателей</a:t>
            </a:r>
          </a:p>
        </p:txBody>
      </p:sp>
      <p:sp>
        <p:nvSpPr>
          <p:cNvPr id="77" name="Половина рамки 76">
            <a:extLst>
              <a:ext uri="{FF2B5EF4-FFF2-40B4-BE49-F238E27FC236}">
                <a16:creationId xmlns:a16="http://schemas.microsoft.com/office/drawing/2014/main" id="{D1023EC6-03DB-4883-9DBE-2B5DFFE7C5DB}"/>
              </a:ext>
            </a:extLst>
          </p:cNvPr>
          <p:cNvSpPr/>
          <p:nvPr/>
        </p:nvSpPr>
        <p:spPr>
          <a:xfrm rot="16200000">
            <a:off x="579205" y="5971875"/>
            <a:ext cx="342901" cy="342901"/>
          </a:xfrm>
          <a:prstGeom prst="halfFrame">
            <a:avLst>
              <a:gd name="adj1" fmla="val 18872"/>
              <a:gd name="adj2" fmla="val 183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18641C6-FAD9-44EC-B351-BB8C982F0388}"/>
              </a:ext>
            </a:extLst>
          </p:cNvPr>
          <p:cNvGrpSpPr/>
          <p:nvPr/>
        </p:nvGrpSpPr>
        <p:grpSpPr>
          <a:xfrm>
            <a:off x="1183449" y="5799554"/>
            <a:ext cx="1315098" cy="210319"/>
            <a:chOff x="1097882" y="4608929"/>
            <a:chExt cx="1315098" cy="210319"/>
          </a:xfrm>
        </p:grpSpPr>
        <p:sp>
          <p:nvSpPr>
            <p:cNvPr id="82" name="Прямоугольник: скругленные углы 81">
              <a:extLst>
                <a:ext uri="{FF2B5EF4-FFF2-40B4-BE49-F238E27FC236}">
                  <a16:creationId xmlns:a16="http://schemas.microsoft.com/office/drawing/2014/main" id="{D242D703-034F-4A7A-BE54-52D12678DBC3}"/>
                </a:ext>
              </a:extLst>
            </p:cNvPr>
            <p:cNvSpPr/>
            <p:nvPr/>
          </p:nvSpPr>
          <p:spPr>
            <a:xfrm>
              <a:off x="1099866" y="4608929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>
              <a:hlinkClick r:id="rId5"/>
              <a:extLst>
                <a:ext uri="{FF2B5EF4-FFF2-40B4-BE49-F238E27FC236}">
                  <a16:creationId xmlns:a16="http://schemas.microsoft.com/office/drawing/2014/main" id="{D924A319-64BE-482F-AC92-E26A7B818111}"/>
                </a:ext>
              </a:extLst>
            </p:cNvPr>
            <p:cNvSpPr/>
            <p:nvPr/>
          </p:nvSpPr>
          <p:spPr>
            <a:xfrm>
              <a:off x="1097882" y="4638408"/>
              <a:ext cx="1313114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ПОЛУЧИТЬ УСЛУГУ</a:t>
              </a:r>
            </a:p>
          </p:txBody>
        </p:sp>
      </p:grp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16EE6490-B9DE-45D8-BFF1-D04CCD3133E6}"/>
              </a:ext>
            </a:extLst>
          </p:cNvPr>
          <p:cNvSpPr/>
          <p:nvPr/>
        </p:nvSpPr>
        <p:spPr>
          <a:xfrm>
            <a:off x="72094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Группа РЭЦ предлагает бесплатные сервисы и услуги для выбора рынков экспорта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EA9583B-77F7-4C20-8A23-72FDB9CD7169}"/>
              </a:ext>
            </a:extLst>
          </p:cNvPr>
          <p:cNvSpPr txBox="1"/>
          <p:nvPr/>
        </p:nvSpPr>
        <p:spPr>
          <a:xfrm>
            <a:off x="699895" y="422728"/>
            <a:ext cx="9443190" cy="4475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НЕ ЗНАЕТЕ КУДА?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B5ED826-065A-4FEE-AF97-F9D4C50B53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70" y="2206822"/>
            <a:ext cx="349200" cy="3492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301EEABA-BCE0-4762-901D-83CE2B14DD72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5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8308148-FE53-46F1-AF4C-C6614D5392F7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2083D4C4-1C30-4D24-A577-AE63599C7BF4}"/>
              </a:ext>
            </a:extLst>
          </p:cNvPr>
          <p:cNvSpPr/>
          <p:nvPr/>
        </p:nvSpPr>
        <p:spPr>
          <a:xfrm>
            <a:off x="1071655" y="2750006"/>
            <a:ext cx="4673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Akrobat" panose="00000600000000000000" pitchFamily="50" charset="-52"/>
              </a:rPr>
              <a:t>Получите отчёт по экспорту выбранной товарно-страновой пары, обогащённый информацией о потенциальных рыночных нишах, условиях доступа на рынки и перечнем потенциальных покупателей товара в целевой стране.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C78AE74F-13D1-41BD-B0CC-B3216C57B53E}"/>
              </a:ext>
            </a:extLst>
          </p:cNvPr>
          <p:cNvSpPr/>
          <p:nvPr/>
        </p:nvSpPr>
        <p:spPr>
          <a:xfrm>
            <a:off x="6204682" y="1994182"/>
            <a:ext cx="5257493" cy="2045819"/>
          </a:xfrm>
          <a:prstGeom prst="roundRect">
            <a:avLst>
              <a:gd name="adj" fmla="val 3974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A9D4CDB6-4955-493A-901A-667FCF44F946}"/>
              </a:ext>
            </a:extLst>
          </p:cNvPr>
          <p:cNvSpPr/>
          <p:nvPr/>
        </p:nvSpPr>
        <p:spPr>
          <a:xfrm>
            <a:off x="6805532" y="2196515"/>
            <a:ext cx="4577614" cy="271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300"/>
              </a:spcAft>
              <a:buClr>
                <a:srgbClr val="3871C0"/>
              </a:buClr>
              <a:defRPr/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Вебинары для поддержки экспорта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AE4605F-D2B8-4F7F-B16B-3C9A8FE308FA}"/>
              </a:ext>
            </a:extLst>
          </p:cNvPr>
          <p:cNvGrpSpPr/>
          <p:nvPr/>
        </p:nvGrpSpPr>
        <p:grpSpPr>
          <a:xfrm>
            <a:off x="6828941" y="3656987"/>
            <a:ext cx="1313114" cy="209302"/>
            <a:chOff x="6823079" y="3656987"/>
            <a:chExt cx="1313114" cy="209302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FDC5D2A2-65A1-44E4-AF53-CADD11CD8E69}"/>
                </a:ext>
              </a:extLst>
            </p:cNvPr>
            <p:cNvSpPr/>
            <p:nvPr/>
          </p:nvSpPr>
          <p:spPr>
            <a:xfrm>
              <a:off x="6823079" y="3656987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>
              <a:hlinkClick r:id="rId7"/>
              <a:extLst>
                <a:ext uri="{FF2B5EF4-FFF2-40B4-BE49-F238E27FC236}">
                  <a16:creationId xmlns:a16="http://schemas.microsoft.com/office/drawing/2014/main" id="{53EC5658-2C40-4C21-B8A2-EAEB42E7A729}"/>
                </a:ext>
              </a:extLst>
            </p:cNvPr>
            <p:cNvSpPr/>
            <p:nvPr/>
          </p:nvSpPr>
          <p:spPr>
            <a:xfrm>
              <a:off x="6823080" y="3683468"/>
              <a:ext cx="1313113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ПОЛУЧИТЬ УСЛУГУ</a:t>
              </a:r>
            </a:p>
          </p:txBody>
        </p:sp>
      </p:grp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848582D9-B39A-478A-A6F4-71E3BF085A41}"/>
              </a:ext>
            </a:extLst>
          </p:cNvPr>
          <p:cNvSpPr/>
          <p:nvPr/>
        </p:nvSpPr>
        <p:spPr>
          <a:xfrm>
            <a:off x="6786482" y="2659944"/>
            <a:ext cx="4499309" cy="550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1200"/>
              </a:spcAft>
              <a:buClr>
                <a:srgbClr val="3871C0"/>
              </a:buClr>
            </a:pPr>
            <a:endParaRPr lang="ru-RU" sz="1200" dirty="0">
              <a:solidFill>
                <a:schemeClr val="tx1"/>
              </a:solidFill>
              <a:latin typeface="Akrobat" panose="00000600000000000000" pitchFamily="50" charset="-52"/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D21261A4-D3E5-4DC3-A09B-B5826B41B1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45" y="2188101"/>
            <a:ext cx="349200" cy="349200"/>
          </a:xfrm>
          <a:prstGeom prst="rect">
            <a:avLst/>
          </a:prstGeom>
        </p:spPr>
      </p:pic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7F4E1AAB-8808-406D-A092-2839506EA043}"/>
              </a:ext>
            </a:extLst>
          </p:cNvPr>
          <p:cNvSpPr/>
          <p:nvPr/>
        </p:nvSpPr>
        <p:spPr>
          <a:xfrm>
            <a:off x="6213566" y="4122106"/>
            <a:ext cx="5257493" cy="2045819"/>
          </a:xfrm>
          <a:prstGeom prst="roundRect">
            <a:avLst>
              <a:gd name="adj" fmla="val 3974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523C293-A845-4CE1-AF86-3C255445F598}"/>
              </a:ext>
            </a:extLst>
          </p:cNvPr>
          <p:cNvSpPr/>
          <p:nvPr/>
        </p:nvSpPr>
        <p:spPr>
          <a:xfrm>
            <a:off x="6804979" y="4332309"/>
            <a:ext cx="4667227" cy="264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Поиск покупателя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876D333-EE27-49D0-862D-E6D214DFA57E}"/>
              </a:ext>
            </a:extLst>
          </p:cNvPr>
          <p:cNvGrpSpPr/>
          <p:nvPr/>
        </p:nvGrpSpPr>
        <p:grpSpPr>
          <a:xfrm>
            <a:off x="6828427" y="5796635"/>
            <a:ext cx="1315098" cy="210319"/>
            <a:chOff x="6787393" y="5784911"/>
            <a:chExt cx="1315098" cy="210319"/>
          </a:xfrm>
        </p:grpSpPr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9553CE42-33E5-4C39-A70F-02B996A6D27B}"/>
                </a:ext>
              </a:extLst>
            </p:cNvPr>
            <p:cNvSpPr/>
            <p:nvPr/>
          </p:nvSpPr>
          <p:spPr>
            <a:xfrm>
              <a:off x="6789377" y="5784911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Прямоугольник 53">
              <a:hlinkClick r:id="rId9"/>
              <a:extLst>
                <a:ext uri="{FF2B5EF4-FFF2-40B4-BE49-F238E27FC236}">
                  <a16:creationId xmlns:a16="http://schemas.microsoft.com/office/drawing/2014/main" id="{B4374ABF-1098-499E-972A-309A053372EB}"/>
                </a:ext>
              </a:extLst>
            </p:cNvPr>
            <p:cNvSpPr/>
            <p:nvPr/>
          </p:nvSpPr>
          <p:spPr>
            <a:xfrm>
              <a:off x="6787393" y="5814390"/>
              <a:ext cx="1313114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ПОЛУЧИТЬ УСЛУГУ</a:t>
              </a:r>
            </a:p>
          </p:txBody>
        </p:sp>
      </p:grp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5CE8549-AE15-4663-B16F-44593B22BE44}"/>
              </a:ext>
            </a:extLst>
          </p:cNvPr>
          <p:cNvSpPr/>
          <p:nvPr/>
        </p:nvSpPr>
        <p:spPr>
          <a:xfrm>
            <a:off x="6811330" y="4697259"/>
            <a:ext cx="4382758" cy="711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Поможем найти потенциального иностранного покупателя на российские товары или услуги. Для экспортёров, планирующих выход на новые рынки или экспорт новой продукции, определившихся с выбором целевого рынка и имеющим высокую степень готовности к осуществлению экспортных поставок.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64177131-1170-45BC-8DF7-4E39B98D89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93" y="4275793"/>
            <a:ext cx="349200" cy="349200"/>
          </a:xfrm>
          <a:prstGeom prst="rect">
            <a:avLst/>
          </a:prstGeom>
        </p:spPr>
      </p:pic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9DAEAB0-F50F-406A-8FDC-93A2098373DB}"/>
              </a:ext>
            </a:extLst>
          </p:cNvPr>
          <p:cNvSpPr/>
          <p:nvPr/>
        </p:nvSpPr>
        <p:spPr>
          <a:xfrm>
            <a:off x="6811394" y="2526917"/>
            <a:ext cx="4499309" cy="1029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3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Проведение тематических вебинаров по следующим направлениям:</a:t>
            </a:r>
          </a:p>
          <a:p>
            <a:pPr marL="108000" indent="-108000" algn="just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Мероприятия. Международная консультация – освещение актуальных вопросов ведения внешнеэкономической деятельности по странам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Логистика. Тематические вебинары – освещение актуальных логистических проблем и вариантов их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66629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708AC54-26FA-4447-8098-F7030944E5C0}"/>
              </a:ext>
            </a:extLst>
          </p:cNvPr>
          <p:cNvSpPr/>
          <p:nvPr/>
        </p:nvSpPr>
        <p:spPr>
          <a:xfrm>
            <a:off x="72094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Группа РЭЦ предлагает рассмотреть существующие государственные программы поддержки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D475EEF-9694-48B0-AF90-0CDF9EC5B2DA}"/>
              </a:ext>
            </a:extLst>
          </p:cNvPr>
          <p:cNvSpPr txBox="1"/>
          <p:nvPr/>
        </p:nvSpPr>
        <p:spPr>
          <a:xfrm>
            <a:off x="699895" y="422728"/>
            <a:ext cx="9443190" cy="4475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ПРОДВИЖЕНИЕ ВАШЕЙ ПРОДУКЦИИ ЗА РУБЕЖОМ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07914E-C4A7-4ABB-9DAF-20A6864A20E7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1A37B4-7002-4CB0-BD3B-92FB5FD5C4F1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AE0232C-A2AA-4EAE-B513-B5F5CF884990}"/>
              </a:ext>
            </a:extLst>
          </p:cNvPr>
          <p:cNvSpPr/>
          <p:nvPr/>
        </p:nvSpPr>
        <p:spPr>
          <a:xfrm>
            <a:off x="733014" y="1735623"/>
            <a:ext cx="5257493" cy="4535703"/>
          </a:xfrm>
          <a:prstGeom prst="roundRect">
            <a:avLst>
              <a:gd name="adj" fmla="val 3361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hlinkClick r:id="rId3"/>
            <a:extLst>
              <a:ext uri="{FF2B5EF4-FFF2-40B4-BE49-F238E27FC236}">
                <a16:creationId xmlns:a16="http://schemas.microsoft.com/office/drawing/2014/main" id="{124C3DA5-0D8A-4D9C-B7EB-B1992B7E69C2}"/>
              </a:ext>
            </a:extLst>
          </p:cNvPr>
          <p:cNvSpPr/>
          <p:nvPr/>
        </p:nvSpPr>
        <p:spPr>
          <a:xfrm>
            <a:off x="1320549" y="5856836"/>
            <a:ext cx="1313114" cy="209302"/>
          </a:xfrm>
          <a:prstGeom prst="roundRect">
            <a:avLst>
              <a:gd name="adj" fmla="val 3743"/>
            </a:avLst>
          </a:prstGeom>
          <a:gradFill>
            <a:gsLst>
              <a:gs pos="1000">
                <a:srgbClr val="002060">
                  <a:alpha val="83000"/>
                </a:srgbClr>
              </a:gs>
              <a:gs pos="100000">
                <a:srgbClr val="3871C0"/>
              </a:gs>
            </a:gsLst>
            <a:lin ang="0" scaled="0"/>
          </a:gradFill>
          <a:ln w="9525">
            <a:solidFill>
              <a:srgbClr val="3871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hlinkClick r:id="rId4"/>
            <a:extLst>
              <a:ext uri="{FF2B5EF4-FFF2-40B4-BE49-F238E27FC236}">
                <a16:creationId xmlns:a16="http://schemas.microsoft.com/office/drawing/2014/main" id="{F6FD49C6-E020-484F-949F-57E7EAF3E191}"/>
              </a:ext>
            </a:extLst>
          </p:cNvPr>
          <p:cNvSpPr/>
          <p:nvPr/>
        </p:nvSpPr>
        <p:spPr>
          <a:xfrm>
            <a:off x="1318565" y="5881266"/>
            <a:ext cx="1313114" cy="180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dirty="0">
                <a:solidFill>
                  <a:schemeClr val="bg1"/>
                </a:solidFill>
                <a:latin typeface="Circe Extra Bold" panose="020B0802020203020203" pitchFamily="34" charset="-52"/>
              </a:rPr>
              <a:t>ПОЛУЧИТЬ УСЛУГУ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C431C419-F5A1-46C4-A5FA-1D87D7652D40}"/>
              </a:ext>
            </a:extLst>
          </p:cNvPr>
          <p:cNvSpPr/>
          <p:nvPr/>
        </p:nvSpPr>
        <p:spPr>
          <a:xfrm>
            <a:off x="1306842" y="1806901"/>
            <a:ext cx="4091636" cy="53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lvl="0">
              <a:defRPr/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Господдержка. Демонстрационно-дегустационные павильоны АПК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AC19AAFE-1AC8-430D-86A1-7FED06A1AFE6}"/>
              </a:ext>
            </a:extLst>
          </p:cNvPr>
          <p:cNvSpPr/>
          <p:nvPr/>
        </p:nvSpPr>
        <p:spPr>
          <a:xfrm>
            <a:off x="1112106" y="2412876"/>
            <a:ext cx="4499309" cy="548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just">
              <a:spcAft>
                <a:spcPts val="12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Экспортеры АПК могут бесплатно разместить свои товары в 6 павильонах. Также осуществляется поиск потенциальных партнеров, проведение презентационных мероприятий и продвижение.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D9FB726-D678-47FC-83D5-D5F285C595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92" y="1898627"/>
            <a:ext cx="349200" cy="349200"/>
          </a:xfrm>
          <a:prstGeom prst="rect">
            <a:avLst/>
          </a:prstGeom>
        </p:spPr>
      </p:pic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52F27F1A-21F2-4473-8444-180615B67B60}"/>
              </a:ext>
            </a:extLst>
          </p:cNvPr>
          <p:cNvSpPr/>
          <p:nvPr/>
        </p:nvSpPr>
        <p:spPr>
          <a:xfrm>
            <a:off x="6201495" y="1735624"/>
            <a:ext cx="5257493" cy="4535702"/>
          </a:xfrm>
          <a:prstGeom prst="roundRect">
            <a:avLst>
              <a:gd name="adj" fmla="val 3361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09209A3-8519-4CBF-805F-79ADE6251EEB}"/>
              </a:ext>
            </a:extLst>
          </p:cNvPr>
          <p:cNvGrpSpPr/>
          <p:nvPr/>
        </p:nvGrpSpPr>
        <p:grpSpPr>
          <a:xfrm>
            <a:off x="6788022" y="5850974"/>
            <a:ext cx="1315098" cy="210319"/>
            <a:chOff x="6788022" y="5686838"/>
            <a:chExt cx="1315098" cy="210319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364B1399-282E-4BAE-A63A-28221F3B78DE}"/>
                </a:ext>
              </a:extLst>
            </p:cNvPr>
            <p:cNvSpPr/>
            <p:nvPr/>
          </p:nvSpPr>
          <p:spPr>
            <a:xfrm>
              <a:off x="6790006" y="5686838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>
              <a:hlinkClick r:id="rId6"/>
              <a:extLst>
                <a:ext uri="{FF2B5EF4-FFF2-40B4-BE49-F238E27FC236}">
                  <a16:creationId xmlns:a16="http://schemas.microsoft.com/office/drawing/2014/main" id="{587EE67D-B2DA-4260-9D3F-1E6DEAB36D26}"/>
                </a:ext>
              </a:extLst>
            </p:cNvPr>
            <p:cNvSpPr/>
            <p:nvPr/>
          </p:nvSpPr>
          <p:spPr>
            <a:xfrm>
              <a:off x="6788022" y="5716317"/>
              <a:ext cx="1313114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ПОЛУЧИТЬ УСЛУГУ</a:t>
              </a:r>
            </a:p>
          </p:txBody>
        </p:sp>
      </p:grp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D97681C-2C67-46DF-88FB-9FACF1A94C3C}"/>
              </a:ext>
            </a:extLst>
          </p:cNvPr>
          <p:cNvSpPr/>
          <p:nvPr/>
        </p:nvSpPr>
        <p:spPr>
          <a:xfrm>
            <a:off x="6781184" y="1803943"/>
            <a:ext cx="4499309" cy="4799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lvl="0">
              <a:defRPr/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Мероприятия. Организация участия в выставках и бизнес-миссиях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C4F007D6-3965-4D3D-93CC-46C103F548DF}"/>
              </a:ext>
            </a:extLst>
          </p:cNvPr>
          <p:cNvSpPr/>
          <p:nvPr/>
        </p:nvSpPr>
        <p:spPr>
          <a:xfrm>
            <a:off x="6638862" y="2414127"/>
            <a:ext cx="4382758" cy="711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just">
              <a:spcAft>
                <a:spcPts val="1200"/>
              </a:spcAft>
              <a:buClr>
                <a:srgbClr val="3871C0"/>
              </a:buClr>
            </a:pPr>
            <a:r>
              <a:rPr lang="ru-RU" sz="1200" dirty="0" err="1">
                <a:solidFill>
                  <a:schemeClr val="tx1"/>
                </a:solidFill>
                <a:latin typeface="Akrobat" panose="00000600000000000000" pitchFamily="50" charset="-52"/>
              </a:rPr>
              <a:t>Софинансирование</a:t>
            </a: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 расходов на участие в международных деловых миссиях и выставках, обеспечение участия в коллективном стенде РЭЦ для продвижения российских товаров (работ, услуг) на зарубежных рынках. Мера поддержки реализуется в рамках ПП РФ №342.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3930D740-D0E7-4C11-9FC1-3E313B445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86" y="1898627"/>
            <a:ext cx="349200" cy="349200"/>
          </a:xfrm>
          <a:prstGeom prst="rect">
            <a:avLst/>
          </a:prstGeom>
        </p:spPr>
      </p:pic>
      <p:pic>
        <p:nvPicPr>
          <p:cNvPr id="18" name="Picture 2" descr="РЭЦ расширил географию и количество международных выставок для экспортеров  - РИА Новости, 04.07.2022">
            <a:extLst>
              <a:ext uri="{FF2B5EF4-FFF2-40B4-BE49-F238E27FC236}">
                <a16:creationId xmlns:a16="http://schemas.microsoft.com/office/drawing/2014/main" id="{72458F3C-F367-48D4-B026-566A09145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010" y="3520373"/>
            <a:ext cx="1944621" cy="109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РЭЦ представляет российских экспортеров на WETEX 2018 - EXPOCLUB.ru">
            <a:extLst>
              <a:ext uri="{FF2B5EF4-FFF2-40B4-BE49-F238E27FC236}">
                <a16:creationId xmlns:a16="http://schemas.microsoft.com/office/drawing/2014/main" id="{557DE6BB-0816-4449-B2BC-748967A8A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010" y="4754234"/>
            <a:ext cx="1944621" cy="108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DE718E-DF10-4FCB-87B4-44C348417F5A}"/>
              </a:ext>
            </a:extLst>
          </p:cNvPr>
          <p:cNvSpPr/>
          <p:nvPr/>
        </p:nvSpPr>
        <p:spPr>
          <a:xfrm>
            <a:off x="6421379" y="3792937"/>
            <a:ext cx="752100" cy="548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chemeClr val="tx1"/>
                </a:solidFill>
                <a:latin typeface="Akrobat Bold" panose="00000800000000000000" pitchFamily="50" charset="-52"/>
              </a:rPr>
              <a:t>40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14F3251-C4B0-4EA5-A781-E992BBD1AEDF}"/>
              </a:ext>
            </a:extLst>
          </p:cNvPr>
          <p:cNvSpPr/>
          <p:nvPr/>
        </p:nvSpPr>
        <p:spPr>
          <a:xfrm>
            <a:off x="7228267" y="3829434"/>
            <a:ext cx="2140238" cy="475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Akrobat Light" panose="00000500000000000000" pitchFamily="50" charset="-52"/>
              </a:rPr>
              <a:t>мероприятий проведено в сфере промышленности 2022 году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B0C8C0C-6603-41AB-A5F3-B62BC528B1D3}"/>
              </a:ext>
            </a:extLst>
          </p:cNvPr>
          <p:cNvSpPr/>
          <p:nvPr/>
        </p:nvSpPr>
        <p:spPr>
          <a:xfrm>
            <a:off x="6421379" y="5020140"/>
            <a:ext cx="911617" cy="548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chemeClr val="tx1"/>
                </a:solidFill>
                <a:latin typeface="Akrobat Bold" panose="00000800000000000000" pitchFamily="50" charset="-52"/>
              </a:rPr>
              <a:t>567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2AD8276-49E1-45C8-8099-B4FD56B66E27}"/>
              </a:ext>
            </a:extLst>
          </p:cNvPr>
          <p:cNvSpPr/>
          <p:nvPr/>
        </p:nvSpPr>
        <p:spPr>
          <a:xfrm>
            <a:off x="7228267" y="5056637"/>
            <a:ext cx="1837541" cy="475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Akrobat Light" panose="00000500000000000000" pitchFamily="50" charset="-52"/>
              </a:rPr>
              <a:t>компаний получили поддержку в 2022 году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87DCB58-4177-4BA1-BB7E-7F7AA3F5A8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1801" y="4760329"/>
            <a:ext cx="1791025" cy="107119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DD027C4-F83F-4285-A24B-BAAFC6086FF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" r="1" b="10154"/>
          <a:stretch/>
        </p:blipFill>
        <p:spPr>
          <a:xfrm>
            <a:off x="4061802" y="3523782"/>
            <a:ext cx="1793005" cy="109187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58F3729-ADD8-4ECA-AD43-7932001FAE3C}"/>
              </a:ext>
            </a:extLst>
          </p:cNvPr>
          <p:cNvSpPr txBox="1"/>
          <p:nvPr/>
        </p:nvSpPr>
        <p:spPr>
          <a:xfrm>
            <a:off x="1002742" y="3041925"/>
            <a:ext cx="32055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b="1" dirty="0">
                <a:latin typeface="Akrobat Light" panose="00000500000000000000" pitchFamily="50" charset="-52"/>
              </a:rPr>
              <a:t>Действующие павильоны АПК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2D24E7B-99AE-4BA3-90FA-3F9A3ED0E9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2" y="3375439"/>
            <a:ext cx="324000" cy="32400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B7A43BE-424F-4C14-8390-96602EB1EC88}"/>
              </a:ext>
            </a:extLst>
          </p:cNvPr>
          <p:cNvSpPr txBox="1"/>
          <p:nvPr/>
        </p:nvSpPr>
        <p:spPr>
          <a:xfrm>
            <a:off x="1373773" y="3398940"/>
            <a:ext cx="24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dirty="0">
                <a:latin typeface="Akrobat Light" panose="00000500000000000000" pitchFamily="50" charset="-52"/>
              </a:rPr>
              <a:t>Шанхай, КНР. Площадь 148 м</a:t>
            </a:r>
            <a:r>
              <a:rPr lang="ru-RU" sz="1200" baseline="30000" dirty="0">
                <a:latin typeface="Akrobat Light" panose="00000500000000000000" pitchFamily="50" charset="-52"/>
              </a:rPr>
              <a:t>2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77A14D48-E4E1-4C3D-BFAC-455D88AD0EF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2" y="3788970"/>
            <a:ext cx="324000" cy="3240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BB7C3D36-2D0A-4CA1-8A00-FF807B3C65C0}"/>
              </a:ext>
            </a:extLst>
          </p:cNvPr>
          <p:cNvSpPr txBox="1"/>
          <p:nvPr/>
        </p:nvSpPr>
        <p:spPr>
          <a:xfrm>
            <a:off x="1373773" y="3812471"/>
            <a:ext cx="24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dirty="0">
                <a:latin typeface="Akrobat Light" panose="00000500000000000000" pitchFamily="50" charset="-52"/>
              </a:rPr>
              <a:t>Ханой, Вьетнам. Площадь 428 м</a:t>
            </a:r>
            <a:r>
              <a:rPr lang="ru-RU" sz="1200" baseline="30000" dirty="0">
                <a:latin typeface="Akrobat Light" panose="00000500000000000000" pitchFamily="50" charset="-52"/>
              </a:rPr>
              <a:t>2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EF380B0-AB3C-46ED-A1A1-301FCCB001A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2" y="4202501"/>
            <a:ext cx="324000" cy="32400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812F3609-A3A3-46AE-B49D-8FF20091C71E}"/>
              </a:ext>
            </a:extLst>
          </p:cNvPr>
          <p:cNvSpPr txBox="1"/>
          <p:nvPr/>
        </p:nvSpPr>
        <p:spPr>
          <a:xfrm>
            <a:off x="1373773" y="4226002"/>
            <a:ext cx="24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dirty="0">
                <a:latin typeface="Akrobat Light" panose="00000500000000000000" pitchFamily="50" charset="-52"/>
              </a:rPr>
              <a:t>Дубай, ОАЭ. Площадь 250 м</a:t>
            </a:r>
            <a:r>
              <a:rPr lang="ru-RU" sz="1200" baseline="30000" dirty="0">
                <a:latin typeface="Akrobat Light" panose="00000500000000000000" pitchFamily="50" charset="-52"/>
              </a:rPr>
              <a:t>2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EAD9260F-5746-4D1C-B9C7-48242DC9C18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2" y="4615661"/>
            <a:ext cx="324000" cy="3240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18088523-2EC6-4D67-A50E-2BF8BE17BC41}"/>
              </a:ext>
            </a:extLst>
          </p:cNvPr>
          <p:cNvSpPr txBox="1"/>
          <p:nvPr/>
        </p:nvSpPr>
        <p:spPr>
          <a:xfrm>
            <a:off x="1373773" y="4639162"/>
            <a:ext cx="24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dirty="0">
                <a:latin typeface="Akrobat Light" panose="00000500000000000000" pitchFamily="50" charset="-52"/>
              </a:rPr>
              <a:t>Каир, Египет. Площадь 220 м</a:t>
            </a:r>
            <a:r>
              <a:rPr lang="ru-RU" sz="1200" baseline="30000" dirty="0">
                <a:latin typeface="Akrobat Light" panose="00000500000000000000" pitchFamily="50" charset="-52"/>
              </a:rPr>
              <a:t>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2A2AC3-F89E-4E4F-9571-0AF2957B5D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2" y="5026972"/>
            <a:ext cx="324000" cy="324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F32C5A-7517-4BCA-87FF-FAA3A0F6F7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2" y="5442722"/>
            <a:ext cx="324000" cy="324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D72BFC1-0635-4A90-B3F1-71FD8B2BFE74}"/>
              </a:ext>
            </a:extLst>
          </p:cNvPr>
          <p:cNvSpPr txBox="1"/>
          <p:nvPr/>
        </p:nvSpPr>
        <p:spPr>
          <a:xfrm>
            <a:off x="1373773" y="5052693"/>
            <a:ext cx="27644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dirty="0">
                <a:latin typeface="Akrobat Light" panose="00000500000000000000" pitchFamily="50" charset="-52"/>
              </a:rPr>
              <a:t>Эр-Рияд, Саудовская Аравия. Площадь 144 м</a:t>
            </a:r>
            <a:r>
              <a:rPr lang="ru-RU" sz="1200" baseline="30000" dirty="0">
                <a:latin typeface="Akrobat Light" panose="00000500000000000000" pitchFamily="50" charset="-52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E73DD3-F940-49A2-90F2-6A458023675D}"/>
              </a:ext>
            </a:extLst>
          </p:cNvPr>
          <p:cNvSpPr txBox="1"/>
          <p:nvPr/>
        </p:nvSpPr>
        <p:spPr>
          <a:xfrm>
            <a:off x="1373773" y="5466223"/>
            <a:ext cx="24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200" dirty="0">
                <a:latin typeface="Akrobat Light" panose="00000500000000000000" pitchFamily="50" charset="-52"/>
              </a:rPr>
              <a:t>Стамбул, Турция. Площадь 180 м</a:t>
            </a:r>
            <a:r>
              <a:rPr lang="ru-RU" sz="1200" baseline="30000" dirty="0">
                <a:latin typeface="Akrobat Light" panose="00000500000000000000" pitchFamily="50" charset="-5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58014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AC0EFAFC-3CC9-4582-AA83-5B57E43AF2E0}"/>
              </a:ext>
            </a:extLst>
          </p:cNvPr>
          <p:cNvSpPr/>
          <p:nvPr/>
        </p:nvSpPr>
        <p:spPr>
          <a:xfrm>
            <a:off x="72094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Группа РЭЦ предлагает рассмотреть существующие государственные программы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поддержки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7C1B105-3E5A-4E98-9461-A78B71AFC971}"/>
              </a:ext>
            </a:extLst>
          </p:cNvPr>
          <p:cNvSpPr txBox="1"/>
          <p:nvPr/>
        </p:nvSpPr>
        <p:spPr>
          <a:xfrm>
            <a:off x="699895" y="422728"/>
            <a:ext cx="9443190" cy="4475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НУЖНА ГОСУДАРСТВЕННАЯ ПОДДЕРЖКА?</a:t>
            </a: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BEF8817-E20B-4ABF-9AF9-33A820EADB6F}"/>
              </a:ext>
            </a:extLst>
          </p:cNvPr>
          <p:cNvSpPr/>
          <p:nvPr/>
        </p:nvSpPr>
        <p:spPr>
          <a:xfrm>
            <a:off x="733014" y="1994182"/>
            <a:ext cx="5254305" cy="2302610"/>
          </a:xfrm>
          <a:prstGeom prst="roundRect">
            <a:avLst>
              <a:gd name="adj" fmla="val 3974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E107BE8-703D-4085-A4E5-54BF4E31BF6A}"/>
              </a:ext>
            </a:extLst>
          </p:cNvPr>
          <p:cNvSpPr/>
          <p:nvPr/>
        </p:nvSpPr>
        <p:spPr>
          <a:xfrm>
            <a:off x="1295117" y="2198450"/>
            <a:ext cx="3825523" cy="264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Господдержка. Сертификация продукции АПК в рамках ПП РФ № 1816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740D7D8-3072-4997-9EA4-EDD1A8F9BDB7}"/>
              </a:ext>
            </a:extLst>
          </p:cNvPr>
          <p:cNvGrpSpPr/>
          <p:nvPr/>
        </p:nvGrpSpPr>
        <p:grpSpPr>
          <a:xfrm>
            <a:off x="1318565" y="3669687"/>
            <a:ext cx="1315098" cy="210319"/>
            <a:chOff x="1306841" y="3669687"/>
            <a:chExt cx="1315098" cy="210319"/>
          </a:xfrm>
        </p:grpSpPr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1C776461-BF8D-497B-81CE-5BEA708D3062}"/>
                </a:ext>
              </a:extLst>
            </p:cNvPr>
            <p:cNvSpPr/>
            <p:nvPr/>
          </p:nvSpPr>
          <p:spPr>
            <a:xfrm>
              <a:off x="1308825" y="3669687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Прямоугольник 42">
              <a:hlinkClick r:id="rId3"/>
              <a:extLst>
                <a:ext uri="{FF2B5EF4-FFF2-40B4-BE49-F238E27FC236}">
                  <a16:creationId xmlns:a16="http://schemas.microsoft.com/office/drawing/2014/main" id="{CCABD8D4-F7B6-48E6-ACA3-19FB5B2F4D4A}"/>
                </a:ext>
              </a:extLst>
            </p:cNvPr>
            <p:cNvSpPr/>
            <p:nvPr/>
          </p:nvSpPr>
          <p:spPr>
            <a:xfrm>
              <a:off x="1306841" y="3699166"/>
              <a:ext cx="1313114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ПОЛУЧИТЬ УСЛУГУ</a:t>
              </a:r>
            </a:p>
          </p:txBody>
        </p:sp>
      </p:grp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29AC833E-9D95-4AEE-910B-230B75495145}"/>
              </a:ext>
            </a:extLst>
          </p:cNvPr>
          <p:cNvSpPr/>
          <p:nvPr/>
        </p:nvSpPr>
        <p:spPr>
          <a:xfrm>
            <a:off x="1306841" y="2661566"/>
            <a:ext cx="4499309" cy="711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Специальная программа направлена на поддержку российских организаций, продвигающих на зарубежные рынки продукцию АПК, в рамках которой предоставляются поддержка части затрат, связанных с сертификацией продукции АПК на внешних рынках</a:t>
            </a:r>
            <a:r>
              <a:rPr lang="en-US" sz="1200" dirty="0">
                <a:solidFill>
                  <a:schemeClr val="tx1"/>
                </a:solidFill>
                <a:latin typeface="Akrobat" panose="00000600000000000000" pitchFamily="50" charset="-52"/>
              </a:rPr>
              <a:t>.</a:t>
            </a:r>
            <a:endParaRPr lang="ru-RU" sz="1200" dirty="0">
              <a:solidFill>
                <a:schemeClr val="tx1"/>
              </a:solidFill>
              <a:latin typeface="Akrobat" panose="000006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A3534C-62C8-4153-AD04-F1FF49A50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69" y="2155913"/>
            <a:ext cx="349200" cy="349200"/>
          </a:xfrm>
          <a:prstGeom prst="rect">
            <a:avLst/>
          </a:prstGeom>
        </p:spPr>
      </p:pic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EAA791D4-CE42-4273-8031-0798A08C34F3}"/>
              </a:ext>
            </a:extLst>
          </p:cNvPr>
          <p:cNvSpPr/>
          <p:nvPr/>
        </p:nvSpPr>
        <p:spPr>
          <a:xfrm>
            <a:off x="6204682" y="1994182"/>
            <a:ext cx="5266377" cy="2302610"/>
          </a:xfrm>
          <a:prstGeom prst="roundRect">
            <a:avLst>
              <a:gd name="adj" fmla="val 3974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2328C52-04A9-415C-A034-92EE267FE56C}"/>
              </a:ext>
            </a:extLst>
          </p:cNvPr>
          <p:cNvSpPr/>
          <p:nvPr/>
        </p:nvSpPr>
        <p:spPr>
          <a:xfrm>
            <a:off x="6798206" y="2204615"/>
            <a:ext cx="4577614" cy="251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300"/>
              </a:spcAft>
              <a:buClr>
                <a:srgbClr val="3871C0"/>
              </a:buClr>
              <a:defRPr/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Господдержка. Транспортировка товаров АПК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6B114B93-5C3A-4148-9C2C-6A09A242439D}"/>
              </a:ext>
            </a:extLst>
          </p:cNvPr>
          <p:cNvGrpSpPr/>
          <p:nvPr/>
        </p:nvGrpSpPr>
        <p:grpSpPr>
          <a:xfrm>
            <a:off x="6810379" y="3669687"/>
            <a:ext cx="1313114" cy="209302"/>
            <a:chOff x="6810379" y="3669687"/>
            <a:chExt cx="1313114" cy="209302"/>
          </a:xfrm>
        </p:grpSpPr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id="{41DD2C14-6A0C-4AAD-BF50-BB86CD0840BF}"/>
                </a:ext>
              </a:extLst>
            </p:cNvPr>
            <p:cNvSpPr/>
            <p:nvPr/>
          </p:nvSpPr>
          <p:spPr>
            <a:xfrm>
              <a:off x="6810379" y="3669687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hlinkClick r:id="rId5"/>
              <a:extLst>
                <a:ext uri="{FF2B5EF4-FFF2-40B4-BE49-F238E27FC236}">
                  <a16:creationId xmlns:a16="http://schemas.microsoft.com/office/drawing/2014/main" id="{5EAEEDE1-E929-421B-BF64-4E6C8FFD1CAE}"/>
                </a:ext>
              </a:extLst>
            </p:cNvPr>
            <p:cNvSpPr/>
            <p:nvPr/>
          </p:nvSpPr>
          <p:spPr>
            <a:xfrm>
              <a:off x="6810380" y="3696168"/>
              <a:ext cx="1313113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ПОЛУЧИТЬ УСЛУГУ</a:t>
              </a:r>
            </a:p>
          </p:txBody>
        </p:sp>
      </p:grp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96D2017-0573-4AB8-9C50-49DE52447330}"/>
              </a:ext>
            </a:extLst>
          </p:cNvPr>
          <p:cNvSpPr/>
          <p:nvPr/>
        </p:nvSpPr>
        <p:spPr>
          <a:xfrm>
            <a:off x="6798207" y="2659944"/>
            <a:ext cx="4211718" cy="550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just">
              <a:spcAft>
                <a:spcPts val="12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Компенсация части затрат по доставке продукции покупателю в рамках специальной программы поддержки производителей и поставщиков продукции агропромышленного комплекса.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DB024E-ACB3-4351-AACA-2707C75C9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195" y="2155913"/>
            <a:ext cx="349200" cy="3492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2920D2C-2AB1-4585-8916-03594DC66CEF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8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F5002C-ED6A-4F9A-9B56-E37E30BEB8C6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72242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D612914E-368E-4535-856C-2A9BB0FF29D3}"/>
              </a:ext>
            </a:extLst>
          </p:cNvPr>
          <p:cNvSpPr/>
          <p:nvPr/>
        </p:nvSpPr>
        <p:spPr>
          <a:xfrm>
            <a:off x="6209110" y="1994182"/>
            <a:ext cx="5251053" cy="4171668"/>
          </a:xfrm>
          <a:prstGeom prst="roundRect">
            <a:avLst>
              <a:gd name="adj" fmla="val 1767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0A14158-478F-47AD-9033-9418B60AC208}"/>
              </a:ext>
            </a:extLst>
          </p:cNvPr>
          <p:cNvSpPr/>
          <p:nvPr/>
        </p:nvSpPr>
        <p:spPr>
          <a:xfrm>
            <a:off x="731839" y="1994182"/>
            <a:ext cx="5257492" cy="4171668"/>
          </a:xfrm>
          <a:prstGeom prst="roundRect">
            <a:avLst>
              <a:gd name="adj" fmla="val 1767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Прямоугольник 216">
            <a:extLst>
              <a:ext uri="{FF2B5EF4-FFF2-40B4-BE49-F238E27FC236}">
                <a16:creationId xmlns:a16="http://schemas.microsoft.com/office/drawing/2014/main" id="{2659A802-F039-402E-B613-E6B87062F259}"/>
              </a:ext>
            </a:extLst>
          </p:cNvPr>
          <p:cNvSpPr/>
          <p:nvPr/>
        </p:nvSpPr>
        <p:spPr>
          <a:xfrm>
            <a:off x="1086337" y="2506893"/>
            <a:ext cx="4707401" cy="1744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6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Государственная страховая компания, созданная в 2011 году для страхования экспортных кредитов и инвестиций от предпринимательских и политических рисков</a:t>
            </a:r>
            <a:r>
              <a:rPr lang="en-US" sz="1200" dirty="0">
                <a:solidFill>
                  <a:schemeClr val="tx1"/>
                </a:solidFill>
                <a:latin typeface="Akrobat" panose="00000600000000000000" pitchFamily="50" charset="-52"/>
              </a:rPr>
              <a:t>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Страхование риска невозврата экспортной выручки.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Страхование кредита на пополнение оборотных средств. 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Страхование экспортного факторинга.</a:t>
            </a:r>
            <a:endParaRPr lang="en-US" sz="12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Страхование авансовых платежей.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Страхование инвестиционных кредитов при создании экспортных производств</a:t>
            </a:r>
            <a:endParaRPr lang="en-US" sz="12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>
              <a:spcAft>
                <a:spcPts val="600"/>
              </a:spcAft>
            </a:pPr>
            <a:endParaRPr lang="ru-RU" sz="1200" dirty="0">
              <a:solidFill>
                <a:schemeClr val="tx1"/>
              </a:solidFill>
              <a:latin typeface="Circe" panose="020B0502020203020203" pitchFamily="34" charset="-52"/>
            </a:endParaRPr>
          </a:p>
          <a:p>
            <a:endParaRPr lang="ru-RU" sz="1200" dirty="0">
              <a:solidFill>
                <a:schemeClr val="tx1"/>
              </a:solidFill>
              <a:latin typeface="Circe" panose="020B0502020203020203" pitchFamily="34" charset="-52"/>
            </a:endParaRPr>
          </a:p>
        </p:txBody>
      </p:sp>
      <p:sp>
        <p:nvSpPr>
          <p:cNvPr id="218" name="Прямоугольник 217">
            <a:extLst>
              <a:ext uri="{FF2B5EF4-FFF2-40B4-BE49-F238E27FC236}">
                <a16:creationId xmlns:a16="http://schemas.microsoft.com/office/drawing/2014/main" id="{54CFA2E4-D1E1-4DC8-BFF8-ECECA2B58A2C}"/>
              </a:ext>
            </a:extLst>
          </p:cNvPr>
          <p:cNvSpPr/>
          <p:nvPr/>
        </p:nvSpPr>
        <p:spPr>
          <a:xfrm>
            <a:off x="6562083" y="2506894"/>
            <a:ext cx="4711926" cy="1949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6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Специализированный Российский экспортно-импортный банк, ответственный за государственную политику стимулирования и поддержки экспорта российской продукции.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Финансирование производственных расходов.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Финансирование дебиторской задолженности, факторинг.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Финансирование на цели приобретения импортной продукции.</a:t>
            </a:r>
            <a:endParaRPr lang="en-US" sz="1200" dirty="0">
              <a:solidFill>
                <a:schemeClr val="tx1"/>
              </a:solidFill>
              <a:latin typeface="Akrobat" panose="00000600000000000000" pitchFamily="50" charset="-52"/>
            </a:endParaRP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Межбанковское кредитование ВЭД.</a:t>
            </a:r>
          </a:p>
          <a:p>
            <a:pPr marL="108000" indent="-108000">
              <a:spcAft>
                <a:spcPts val="3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Гарантии всех типов (в т.ч. гарантии возврата НДС).</a:t>
            </a:r>
          </a:p>
          <a:p>
            <a:pPr>
              <a:spcAft>
                <a:spcPts val="6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Финансирование до 100% от суммы экспортного контракта</a:t>
            </a:r>
            <a:endParaRPr lang="ru-RU" sz="1200" dirty="0">
              <a:solidFill>
                <a:schemeClr val="tx1"/>
              </a:solidFill>
              <a:latin typeface="Circe" panose="020B0502020203020203" pitchFamily="34" charset="-52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85AA41-3ED2-453A-9CCA-36567753F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200" y="2178935"/>
            <a:ext cx="1337890" cy="19511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F54BFFD-8B77-4991-A813-1E4EA13BE5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64313" y="2178935"/>
            <a:ext cx="2675794" cy="19511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E2CF13-8B92-4A00-979F-9A8593B4F8CB}"/>
              </a:ext>
            </a:extLst>
          </p:cNvPr>
          <p:cNvSpPr/>
          <p:nvPr/>
        </p:nvSpPr>
        <p:spPr>
          <a:xfrm>
            <a:off x="6564313" y="5821923"/>
            <a:ext cx="4729567" cy="3156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Лицензия</a:t>
            </a:r>
            <a: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 Центрального Банка Российской Федерации от 05 февраля 2015 года № 2790 г.</a:t>
            </a:r>
            <a:b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</a:br>
            <a: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Лицензия</a:t>
            </a:r>
            <a: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 ФКЦБ России профессионального участника рынка ценных бумаг на осуществление дилерской деятельности № 077-04390-010000 от 29.12.2000 г.</a:t>
            </a:r>
            <a:b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</a:br>
            <a: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Основной государственный регистрационный номер: 1027739109133; дата внесения в Единый государственный реестр юридических лиц записи о государственной регистрации кредитной организации: 23 августа 2002</a:t>
            </a:r>
            <a:r>
              <a:rPr lang="en-US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 </a:t>
            </a:r>
            <a:r>
              <a:rPr lang="ru-RU" sz="5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г.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F931B4-0616-4C46-AA4B-649AADE09C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9463" y="4315842"/>
            <a:ext cx="344715" cy="344715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6714CD64-4ED4-461B-9E5E-5EA8837F7E72}"/>
              </a:ext>
            </a:extLst>
          </p:cNvPr>
          <p:cNvGrpSpPr/>
          <p:nvPr/>
        </p:nvGrpSpPr>
        <p:grpSpPr>
          <a:xfrm>
            <a:off x="6449869" y="5487797"/>
            <a:ext cx="1566129" cy="209302"/>
            <a:chOff x="6455731" y="5211626"/>
            <a:chExt cx="1566129" cy="209302"/>
          </a:xfrm>
        </p:grpSpPr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id="{DA3D4944-8840-462F-9415-08F24B9428F6}"/>
                </a:ext>
              </a:extLst>
            </p:cNvPr>
            <p:cNvSpPr/>
            <p:nvPr/>
          </p:nvSpPr>
          <p:spPr>
            <a:xfrm>
              <a:off x="6582238" y="5211626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hlinkClick r:id="rId11"/>
              <a:extLst>
                <a:ext uri="{FF2B5EF4-FFF2-40B4-BE49-F238E27FC236}">
                  <a16:creationId xmlns:a16="http://schemas.microsoft.com/office/drawing/2014/main" id="{8C7B08DB-BD0F-4BBE-B3C7-B575A3DA627D}"/>
                </a:ext>
              </a:extLst>
            </p:cNvPr>
            <p:cNvSpPr/>
            <p:nvPr/>
          </p:nvSpPr>
          <p:spPr>
            <a:xfrm>
              <a:off x="6455731" y="5238058"/>
              <a:ext cx="1566129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ОФОРМИТЬ ЗАЯВКУ</a:t>
              </a:r>
            </a:p>
          </p:txBody>
        </p:sp>
      </p:grpSp>
      <p:sp>
        <p:nvSpPr>
          <p:cNvPr id="34" name="Половина рамки 33">
            <a:extLst>
              <a:ext uri="{FF2B5EF4-FFF2-40B4-BE49-F238E27FC236}">
                <a16:creationId xmlns:a16="http://schemas.microsoft.com/office/drawing/2014/main" id="{9C7A5C3C-457E-4731-B56B-96C12D9D519F}"/>
              </a:ext>
            </a:extLst>
          </p:cNvPr>
          <p:cNvSpPr/>
          <p:nvPr/>
        </p:nvSpPr>
        <p:spPr>
          <a:xfrm rot="16200000">
            <a:off x="579205" y="5971875"/>
            <a:ext cx="342901" cy="342901"/>
          </a:xfrm>
          <a:prstGeom prst="halfFrame">
            <a:avLst>
              <a:gd name="adj1" fmla="val 18872"/>
              <a:gd name="adj2" fmla="val 183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7D970F7-E203-4490-B928-58208C325EF4}"/>
              </a:ext>
            </a:extLst>
          </p:cNvPr>
          <p:cNvGrpSpPr/>
          <p:nvPr/>
        </p:nvGrpSpPr>
        <p:grpSpPr>
          <a:xfrm>
            <a:off x="978128" y="5488338"/>
            <a:ext cx="1566129" cy="209302"/>
            <a:chOff x="983990" y="5561515"/>
            <a:chExt cx="1566129" cy="209302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8EEA8868-34E5-4DB1-BA4D-FE21840048C1}"/>
                </a:ext>
              </a:extLst>
            </p:cNvPr>
            <p:cNvSpPr/>
            <p:nvPr/>
          </p:nvSpPr>
          <p:spPr>
            <a:xfrm>
              <a:off x="1110497" y="5561515"/>
              <a:ext cx="1313114" cy="209302"/>
            </a:xfrm>
            <a:prstGeom prst="roundRect">
              <a:avLst>
                <a:gd name="adj" fmla="val 3743"/>
              </a:avLst>
            </a:prstGeom>
            <a:gradFill>
              <a:gsLst>
                <a:gs pos="1000">
                  <a:srgbClr val="002060">
                    <a:alpha val="83000"/>
                  </a:srgbClr>
                </a:gs>
                <a:gs pos="100000">
                  <a:srgbClr val="3871C0"/>
                </a:gs>
              </a:gsLst>
              <a:lin ang="0" scaled="0"/>
            </a:gradFill>
            <a:ln w="9525">
              <a:solidFill>
                <a:srgbClr val="3871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hlinkClick r:id="rId12"/>
              <a:extLst>
                <a:ext uri="{FF2B5EF4-FFF2-40B4-BE49-F238E27FC236}">
                  <a16:creationId xmlns:a16="http://schemas.microsoft.com/office/drawing/2014/main" id="{B0E95F95-0586-4AF1-B4AA-4212348E2985}"/>
                </a:ext>
              </a:extLst>
            </p:cNvPr>
            <p:cNvSpPr/>
            <p:nvPr/>
          </p:nvSpPr>
          <p:spPr>
            <a:xfrm>
              <a:off x="983990" y="5587947"/>
              <a:ext cx="1566129" cy="180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dirty="0">
                  <a:solidFill>
                    <a:schemeClr val="bg1"/>
                  </a:solidFill>
                  <a:latin typeface="Circe Extra Bold" panose="020B0802020203020203" pitchFamily="34" charset="-52"/>
                </a:rPr>
                <a:t>ОФОРМИТЬ ЗАЯВКУ</a:t>
              </a:r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C01D91D-66F3-495A-9408-093A367AF493}"/>
              </a:ext>
            </a:extLst>
          </p:cNvPr>
          <p:cNvSpPr/>
          <p:nvPr/>
        </p:nvSpPr>
        <p:spPr>
          <a:xfrm>
            <a:off x="72094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Группа РЭЦ оказывает комплексную финансовую поддержку вашей внешнеэкономической деятельности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A3234F-B4E2-4A76-9739-431854AF5A39}"/>
              </a:ext>
            </a:extLst>
          </p:cNvPr>
          <p:cNvSpPr txBox="1"/>
          <p:nvPr/>
        </p:nvSpPr>
        <p:spPr>
          <a:xfrm>
            <a:off x="699895" y="422728"/>
            <a:ext cx="9443190" cy="4475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РИСКОВАННО И НЕ ХВАТАЕТ СРЕДСТВ?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8E499D-A694-418A-A3C1-D9882342B1AB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5195D0-7EA2-43A3-93B6-049E7B624E96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7E91DED-8FD6-4BCF-8EE1-FA8EB62BF521}"/>
              </a:ext>
            </a:extLst>
          </p:cNvPr>
          <p:cNvGrpSpPr/>
          <p:nvPr/>
        </p:nvGrpSpPr>
        <p:grpSpPr>
          <a:xfrm>
            <a:off x="7318374" y="5068300"/>
            <a:ext cx="3032524" cy="276999"/>
            <a:chOff x="7331377" y="5021404"/>
            <a:chExt cx="3032524" cy="276999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2242A67C-209C-4927-98F9-98FDEA0385F4}"/>
                </a:ext>
              </a:extLst>
            </p:cNvPr>
            <p:cNvGrpSpPr/>
            <p:nvPr/>
          </p:nvGrpSpPr>
          <p:grpSpPr>
            <a:xfrm>
              <a:off x="8950883" y="5027342"/>
              <a:ext cx="1413018" cy="223709"/>
              <a:chOff x="8950883" y="4892516"/>
              <a:chExt cx="1413018" cy="223709"/>
            </a:xfrm>
          </p:grpSpPr>
          <p:pic>
            <p:nvPicPr>
              <p:cNvPr id="3" name="Рисунок 2">
                <a:extLst>
                  <a:ext uri="{FF2B5EF4-FFF2-40B4-BE49-F238E27FC236}">
                    <a16:creationId xmlns:a16="http://schemas.microsoft.com/office/drawing/2014/main" id="{F00D83E4-6CEF-45A0-8DBE-661BA95E9F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751" b="14179"/>
              <a:stretch/>
            </p:blipFill>
            <p:spPr>
              <a:xfrm>
                <a:off x="9842474" y="4933930"/>
                <a:ext cx="521427" cy="182295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FAB975-830B-49B9-B6AF-BC0F14A786FF}"/>
                  </a:ext>
                </a:extLst>
              </p:cNvPr>
              <p:cNvSpPr txBox="1"/>
              <p:nvPr/>
            </p:nvSpPr>
            <p:spPr>
              <a:xfrm>
                <a:off x="8950883" y="4892516"/>
                <a:ext cx="891591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latin typeface="Circe Bold" panose="020B0602020203020203" pitchFamily="34" charset="-52"/>
                  </a:rPr>
                  <a:t>«</a:t>
                </a:r>
                <a:r>
                  <a:rPr lang="ru-RU" sz="1200" dirty="0">
                    <a:latin typeface="Circe Bold" panose="020B0602020203020203" pitchFamily="34" charset="-52"/>
                  </a:rPr>
                  <a:t>АА(</a:t>
                </a:r>
                <a:r>
                  <a:rPr lang="en-US" sz="1200" dirty="0">
                    <a:latin typeface="Circe Bold" panose="020B0602020203020203" pitchFamily="34" charset="-52"/>
                  </a:rPr>
                  <a:t>RU</a:t>
                </a:r>
                <a:r>
                  <a:rPr lang="ru-RU" sz="1200" dirty="0">
                    <a:latin typeface="Circe Bold" panose="020B0602020203020203" pitchFamily="34" charset="-52"/>
                  </a:rPr>
                  <a:t>)</a:t>
                </a:r>
                <a:r>
                  <a:rPr lang="en-US" sz="1200" dirty="0">
                    <a:latin typeface="Circe Bold" panose="020B0602020203020203" pitchFamily="34" charset="-52"/>
                  </a:rPr>
                  <a:t>»</a:t>
                </a:r>
                <a:endParaRPr lang="ru-RU" sz="1200" dirty="0"/>
              </a:p>
            </p:txBody>
          </p:sp>
        </p:grpSp>
        <p:pic>
          <p:nvPicPr>
            <p:cNvPr id="22" name="Picture 17" descr="Логотип Эксперт РА">
              <a:extLst>
                <a:ext uri="{FF2B5EF4-FFF2-40B4-BE49-F238E27FC236}">
                  <a16:creationId xmlns:a16="http://schemas.microsoft.com/office/drawing/2014/main" id="{C43E635F-F530-4A47-B295-F659416C14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3260" y="5062348"/>
              <a:ext cx="802379" cy="195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9F4A01-D5F6-41BD-A60C-E3A9B1D2270B}"/>
                </a:ext>
              </a:extLst>
            </p:cNvPr>
            <p:cNvSpPr txBox="1"/>
            <p:nvPr/>
          </p:nvSpPr>
          <p:spPr>
            <a:xfrm>
              <a:off x="7331377" y="5021404"/>
              <a:ext cx="7152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Circe Bold" panose="020B0602020203020203" pitchFamily="34" charset="-52"/>
                </a:rPr>
                <a:t>«</a:t>
              </a:r>
              <a:r>
                <a:rPr lang="en-US" sz="1200" dirty="0" err="1">
                  <a:latin typeface="Circe Bold" panose="020B0602020203020203" pitchFamily="34" charset="-52"/>
                </a:rPr>
                <a:t>ruAA</a:t>
              </a:r>
              <a:r>
                <a:rPr lang="en-US" sz="1200" dirty="0">
                  <a:latin typeface="Circe Bold" panose="020B0602020203020203" pitchFamily="34" charset="-52"/>
                </a:rPr>
                <a:t>»</a:t>
              </a:r>
              <a:endParaRPr lang="ru-RU" sz="1200" dirty="0"/>
            </a:p>
          </p:txBody>
        </p:sp>
      </p:grp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D81ED027-B9B6-40F3-8D84-CBE92438887F}"/>
              </a:ext>
            </a:extLst>
          </p:cNvPr>
          <p:cNvSpPr/>
          <p:nvPr/>
        </p:nvSpPr>
        <p:spPr>
          <a:xfrm>
            <a:off x="1506139" y="4426349"/>
            <a:ext cx="4442158" cy="55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just">
              <a:lnSpc>
                <a:spcPts val="300"/>
              </a:lnSpc>
              <a:spcAft>
                <a:spcPts val="12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До 90% покрытие коммерческих рисков</a:t>
            </a:r>
            <a:r>
              <a:rPr lang="en-US" sz="1200" dirty="0">
                <a:solidFill>
                  <a:schemeClr val="tx1"/>
                </a:solidFill>
                <a:latin typeface="Akrobat" panose="00000600000000000000" pitchFamily="50" charset="-52"/>
              </a:rPr>
              <a:t>.</a:t>
            </a:r>
          </a:p>
          <a:p>
            <a:pPr algn="just">
              <a:lnSpc>
                <a:spcPts val="300"/>
              </a:lnSpc>
              <a:spcAft>
                <a:spcPts val="12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До 95% покрытие политических рисков</a:t>
            </a:r>
            <a:r>
              <a:rPr lang="en-US" sz="1200" dirty="0">
                <a:solidFill>
                  <a:schemeClr val="tx1"/>
                </a:solidFill>
                <a:latin typeface="Akrobat" panose="00000600000000000000" pitchFamily="50" charset="-52"/>
              </a:rPr>
              <a:t>.</a:t>
            </a:r>
          </a:p>
          <a:p>
            <a:pPr algn="just">
              <a:lnSpc>
                <a:spcPts val="300"/>
              </a:lnSpc>
              <a:spcAft>
                <a:spcPts val="1200"/>
              </a:spcAft>
              <a:buClr>
                <a:srgbClr val="3871C0"/>
              </a:buClr>
            </a:pP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Защита от санкций за </a:t>
            </a:r>
            <a:r>
              <a:rPr lang="ru-RU" sz="1200" dirty="0" err="1">
                <a:solidFill>
                  <a:schemeClr val="tx1"/>
                </a:solidFill>
                <a:latin typeface="Akrobat" panose="00000600000000000000" pitchFamily="50" charset="-52"/>
              </a:rPr>
              <a:t>непоступление</a:t>
            </a:r>
            <a:r>
              <a:rPr lang="ru-RU" sz="1200" dirty="0">
                <a:solidFill>
                  <a:schemeClr val="tx1"/>
                </a:solidFill>
                <a:latin typeface="Akrobat" panose="00000600000000000000" pitchFamily="50" charset="-52"/>
              </a:rPr>
              <a:t> валютной выручки</a:t>
            </a:r>
            <a:r>
              <a:rPr lang="en-US" sz="1200" dirty="0">
                <a:solidFill>
                  <a:schemeClr val="tx1"/>
                </a:solidFill>
                <a:latin typeface="Akrobat" panose="00000600000000000000" pitchFamily="50" charset="-52"/>
              </a:rPr>
              <a:t>.</a:t>
            </a:r>
            <a:endParaRPr lang="ru-RU" sz="1200" dirty="0">
              <a:solidFill>
                <a:schemeClr val="tx1"/>
              </a:solidFill>
              <a:latin typeface="Akrobat" panose="00000600000000000000" pitchFamily="50" charset="-52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3C55FE7-07DF-415B-B0A8-EA2D33F3870D}"/>
              </a:ext>
            </a:extLst>
          </p:cNvPr>
          <p:cNvGrpSpPr/>
          <p:nvPr/>
        </p:nvGrpSpPr>
        <p:grpSpPr>
          <a:xfrm>
            <a:off x="2587345" y="5063648"/>
            <a:ext cx="1546480" cy="223431"/>
            <a:chOff x="2430090" y="4671050"/>
            <a:chExt cx="1546480" cy="223431"/>
          </a:xfrm>
        </p:grpSpPr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7284DE5C-5EF9-4D8A-A909-5E1EF363D9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51" b="14179"/>
            <a:stretch/>
          </p:blipFill>
          <p:spPr>
            <a:xfrm>
              <a:off x="3455143" y="4712186"/>
              <a:ext cx="521427" cy="182295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620E21B-57CE-40E7-9895-D1EAFBC815F4}"/>
                </a:ext>
              </a:extLst>
            </p:cNvPr>
            <p:cNvSpPr txBox="1"/>
            <p:nvPr/>
          </p:nvSpPr>
          <p:spPr>
            <a:xfrm>
              <a:off x="2430090" y="4671050"/>
              <a:ext cx="1025053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Circe Bold" panose="020B0602020203020203" pitchFamily="34" charset="-52"/>
                </a:rPr>
                <a:t>«</a:t>
              </a:r>
              <a:r>
                <a:rPr lang="ru-RU" sz="1200" dirty="0">
                  <a:latin typeface="Circe Bold" panose="020B0602020203020203" pitchFamily="34" charset="-52"/>
                </a:rPr>
                <a:t>АА</a:t>
              </a:r>
              <a:r>
                <a:rPr lang="en-US" sz="1200" dirty="0">
                  <a:latin typeface="Circe Bold" panose="020B0602020203020203" pitchFamily="34" charset="-52"/>
                </a:rPr>
                <a:t>A</a:t>
              </a:r>
              <a:r>
                <a:rPr lang="ru-RU" sz="1200" dirty="0">
                  <a:latin typeface="Circe Bold" panose="020B0602020203020203" pitchFamily="34" charset="-52"/>
                </a:rPr>
                <a:t>(</a:t>
              </a:r>
              <a:r>
                <a:rPr lang="en-US" sz="1200" dirty="0">
                  <a:latin typeface="Circe Bold" panose="020B0602020203020203" pitchFamily="34" charset="-52"/>
                </a:rPr>
                <a:t>RU</a:t>
              </a:r>
              <a:r>
                <a:rPr lang="ru-RU" sz="1200" dirty="0">
                  <a:latin typeface="Circe Bold" panose="020B0602020203020203" pitchFamily="34" charset="-52"/>
                </a:rPr>
                <a:t>)</a:t>
              </a:r>
              <a:r>
                <a:rPr lang="en-US" sz="1200" dirty="0">
                  <a:latin typeface="Circe Bold" panose="020B0602020203020203" pitchFamily="34" charset="-52"/>
                </a:rPr>
                <a:t>»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5891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024FDDF-C79D-454F-931A-3076D79A9B73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12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137B35-9B3E-4C55-A28D-E947C5F3DF21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DFF90A2-F44D-4646-AFD3-962EE99D477B}"/>
              </a:ext>
            </a:extLst>
          </p:cNvPr>
          <p:cNvSpPr/>
          <p:nvPr/>
        </p:nvSpPr>
        <p:spPr>
          <a:xfrm>
            <a:off x="71459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Одно окно для вашего экспорта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BCCE46D-0CDA-40D3-A751-117FD1AE225C}"/>
              </a:ext>
            </a:extLst>
          </p:cNvPr>
          <p:cNvSpPr txBox="1"/>
          <p:nvPr/>
        </p:nvSpPr>
        <p:spPr>
          <a:xfrm>
            <a:off x="699895" y="422728"/>
            <a:ext cx="9443190" cy="5364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ПЛАТФОРМА «МОЙ ЭКСПОРТ» 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0A59E5FC-1A63-4B75-A7D7-A5D84F144241}"/>
              </a:ext>
            </a:extLst>
          </p:cNvPr>
          <p:cNvGrpSpPr/>
          <p:nvPr/>
        </p:nvGrpSpPr>
        <p:grpSpPr>
          <a:xfrm>
            <a:off x="1230620" y="1650687"/>
            <a:ext cx="9834388" cy="581440"/>
            <a:chOff x="1230620" y="1857447"/>
            <a:chExt cx="9834388" cy="581440"/>
          </a:xfrm>
        </p:grpSpPr>
        <p:pic>
          <p:nvPicPr>
            <p:cNvPr id="55" name="Picture 2" descr="https://cdn-icons-png.flaticon.com/512/469/469854.png">
              <a:extLst>
                <a:ext uri="{FF2B5EF4-FFF2-40B4-BE49-F238E27FC236}">
                  <a16:creationId xmlns:a16="http://schemas.microsoft.com/office/drawing/2014/main" id="{411D617F-FC23-41F9-9D13-C93BA82F6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0620" y="1921367"/>
              <a:ext cx="453600" cy="45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Заголовок 1">
              <a:extLst>
                <a:ext uri="{FF2B5EF4-FFF2-40B4-BE49-F238E27FC236}">
                  <a16:creationId xmlns:a16="http://schemas.microsoft.com/office/drawing/2014/main" id="{2E209DAE-E2F0-4018-B80A-FE3626AB415B}"/>
                </a:ext>
              </a:extLst>
            </p:cNvPr>
            <p:cNvSpPr txBox="1">
              <a:spLocks/>
            </p:cNvSpPr>
            <p:nvPr/>
          </p:nvSpPr>
          <p:spPr>
            <a:xfrm>
              <a:off x="1685350" y="1857447"/>
              <a:ext cx="9379658" cy="58144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800" dirty="0">
                  <a:latin typeface="Akrobat" panose="00000600000000000000" pitchFamily="50" charset="-52"/>
                </a:rPr>
                <a:t>Информационная система обеспечивающая бизнесу единый онлайн-доступ к государственным и прочим услугам, сопровождающим выход компаний на экспорт и его развитие</a:t>
              </a:r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999FFA97-3F48-42EB-976D-7E56843A87AF}"/>
              </a:ext>
            </a:extLst>
          </p:cNvPr>
          <p:cNvGrpSpPr/>
          <p:nvPr/>
        </p:nvGrpSpPr>
        <p:grpSpPr>
          <a:xfrm>
            <a:off x="1126993" y="2615889"/>
            <a:ext cx="9938015" cy="2873435"/>
            <a:chOff x="1409218" y="1478623"/>
            <a:chExt cx="9938015" cy="2873435"/>
          </a:xfrm>
        </p:grpSpPr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66E81FFE-52C7-42B1-B44A-E4D84EC75EA2}"/>
                </a:ext>
              </a:extLst>
            </p:cNvPr>
            <p:cNvGrpSpPr/>
            <p:nvPr/>
          </p:nvGrpSpPr>
          <p:grpSpPr>
            <a:xfrm>
              <a:off x="7613417" y="1960986"/>
              <a:ext cx="3733816" cy="1908708"/>
              <a:chOff x="7874598" y="1675091"/>
              <a:chExt cx="3733816" cy="1908708"/>
            </a:xfrm>
          </p:grpSpPr>
          <p:pic>
            <p:nvPicPr>
              <p:cNvPr id="79" name="Рисунок 78">
                <a:extLst>
                  <a:ext uri="{FF2B5EF4-FFF2-40B4-BE49-F238E27FC236}">
                    <a16:creationId xmlns:a16="http://schemas.microsoft.com/office/drawing/2014/main" id="{981846C0-5E4E-4EC2-BBA1-22E203E2D8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74598" y="1675091"/>
                <a:ext cx="1444711" cy="1908708"/>
              </a:xfrm>
              <a:prstGeom prst="rect">
                <a:avLst/>
              </a:prstGeom>
            </p:spPr>
          </p:pic>
          <p:pic>
            <p:nvPicPr>
              <p:cNvPr id="80" name="Рисунок 79">
                <a:extLst>
                  <a:ext uri="{FF2B5EF4-FFF2-40B4-BE49-F238E27FC236}">
                    <a16:creationId xmlns:a16="http://schemas.microsoft.com/office/drawing/2014/main" id="{938236E0-353E-424A-B4EC-3C6DC27703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3187" y="1755809"/>
                <a:ext cx="1775227" cy="1747272"/>
              </a:xfrm>
              <a:prstGeom prst="rect">
                <a:avLst/>
              </a:prstGeom>
            </p:spPr>
          </p:pic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296C9B06-E3BE-4745-9D6D-E0D82315A569}"/>
                </a:ext>
              </a:extLst>
            </p:cNvPr>
            <p:cNvGrpSpPr/>
            <p:nvPr/>
          </p:nvGrpSpPr>
          <p:grpSpPr>
            <a:xfrm>
              <a:off x="1409218" y="1478623"/>
              <a:ext cx="5143982" cy="2873435"/>
              <a:chOff x="1409218" y="1478623"/>
              <a:chExt cx="5143982" cy="2873435"/>
            </a:xfrm>
          </p:grpSpPr>
          <p:grpSp>
            <p:nvGrpSpPr>
              <p:cNvPr id="67" name="Группа 66">
                <a:extLst>
                  <a:ext uri="{FF2B5EF4-FFF2-40B4-BE49-F238E27FC236}">
                    <a16:creationId xmlns:a16="http://schemas.microsoft.com/office/drawing/2014/main" id="{B6ADE91A-9527-49F3-9AED-02476DB533C9}"/>
                  </a:ext>
                </a:extLst>
              </p:cNvPr>
              <p:cNvGrpSpPr/>
              <p:nvPr/>
            </p:nvGrpSpPr>
            <p:grpSpPr>
              <a:xfrm>
                <a:off x="1848268" y="1478623"/>
                <a:ext cx="3699911" cy="769441"/>
                <a:chOff x="1651004" y="1478623"/>
                <a:chExt cx="3699911" cy="769441"/>
              </a:xfrm>
            </p:grpSpPr>
            <p:sp>
              <p:nvSpPr>
                <p:cNvPr id="77" name="Прямоугольник 76">
                  <a:extLst>
                    <a:ext uri="{FF2B5EF4-FFF2-40B4-BE49-F238E27FC236}">
                      <a16:creationId xmlns:a16="http://schemas.microsoft.com/office/drawing/2014/main" id="{ACA8F9C4-09DA-4358-89C0-16849AC0BE62}"/>
                    </a:ext>
                  </a:extLst>
                </p:cNvPr>
                <p:cNvSpPr/>
                <p:nvPr/>
              </p:nvSpPr>
              <p:spPr>
                <a:xfrm>
                  <a:off x="3154915" y="1675091"/>
                  <a:ext cx="21960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b="1" dirty="0">
                      <a:latin typeface="Akrobat Bold" panose="00000800000000000000" pitchFamily="50" charset="-52"/>
                    </a:rPr>
                    <a:t>продукта доступно</a:t>
                  </a:r>
                  <a:endParaRPr lang="ru-RU" dirty="0">
                    <a:latin typeface="Akrobat Light"/>
                  </a:endParaRPr>
                </a:p>
              </p:txBody>
            </p:sp>
            <p:sp>
              <p:nvSpPr>
                <p:cNvPr id="78" name="Прямоугольник 77">
                  <a:extLst>
                    <a:ext uri="{FF2B5EF4-FFF2-40B4-BE49-F238E27FC236}">
                      <a16:creationId xmlns:a16="http://schemas.microsoft.com/office/drawing/2014/main" id="{7EEDB437-866F-4F06-BB17-4D8A6C5ABEF7}"/>
                    </a:ext>
                  </a:extLst>
                </p:cNvPr>
                <p:cNvSpPr/>
                <p:nvPr/>
              </p:nvSpPr>
              <p:spPr>
                <a:xfrm>
                  <a:off x="1651004" y="1478623"/>
                  <a:ext cx="1221687" cy="7694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104</a:t>
                  </a:r>
                  <a:endParaRPr lang="ru-RU" sz="4400" dirty="0">
                    <a:solidFill>
                      <a:srgbClr val="086FAF"/>
                    </a:solidFill>
                    <a:latin typeface="Akrobat ExtraBold" panose="00000900000000000000" pitchFamily="50" charset="-52"/>
                  </a:endParaRPr>
                </a:p>
              </p:txBody>
            </p:sp>
          </p:grpSp>
          <p:grpSp>
            <p:nvGrpSpPr>
              <p:cNvPr id="68" name="Группа 67">
                <a:extLst>
                  <a:ext uri="{FF2B5EF4-FFF2-40B4-BE49-F238E27FC236}">
                    <a16:creationId xmlns:a16="http://schemas.microsoft.com/office/drawing/2014/main" id="{FB27E8E1-75BB-40B6-A899-FD7B037A6A29}"/>
                  </a:ext>
                </a:extLst>
              </p:cNvPr>
              <p:cNvGrpSpPr/>
              <p:nvPr/>
            </p:nvGrpSpPr>
            <p:grpSpPr>
              <a:xfrm>
                <a:off x="1409218" y="2179954"/>
                <a:ext cx="4969007" cy="769441"/>
                <a:chOff x="1211954" y="2023568"/>
                <a:chExt cx="4969007" cy="769441"/>
              </a:xfrm>
            </p:grpSpPr>
            <p:sp>
              <p:nvSpPr>
                <p:cNvPr id="75" name="Прямоугольник 74">
                  <a:extLst>
                    <a:ext uri="{FF2B5EF4-FFF2-40B4-BE49-F238E27FC236}">
                      <a16:creationId xmlns:a16="http://schemas.microsoft.com/office/drawing/2014/main" id="{41154459-7A83-466F-830B-E7A7484AC291}"/>
                    </a:ext>
                  </a:extLst>
                </p:cNvPr>
                <p:cNvSpPr/>
                <p:nvPr/>
              </p:nvSpPr>
              <p:spPr>
                <a:xfrm>
                  <a:off x="3154915" y="2220036"/>
                  <a:ext cx="302604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b="1" dirty="0">
                      <a:latin typeface="Akrobat Bold" panose="00000800000000000000" pitchFamily="50" charset="-52"/>
                    </a:rPr>
                    <a:t>зарегистрированных компаний</a:t>
                  </a:r>
                  <a:endParaRPr lang="ru-RU" dirty="0">
                    <a:latin typeface="Akrobat Light"/>
                  </a:endParaRPr>
                </a:p>
              </p:txBody>
            </p:sp>
            <p:sp>
              <p:nvSpPr>
                <p:cNvPr id="76" name="Прямоугольник 75">
                  <a:extLst>
                    <a:ext uri="{FF2B5EF4-FFF2-40B4-BE49-F238E27FC236}">
                      <a16:creationId xmlns:a16="http://schemas.microsoft.com/office/drawing/2014/main" id="{1FA0E05D-C1D9-41C6-AC17-E1374056318A}"/>
                    </a:ext>
                  </a:extLst>
                </p:cNvPr>
                <p:cNvSpPr/>
                <p:nvPr/>
              </p:nvSpPr>
              <p:spPr>
                <a:xfrm>
                  <a:off x="1211954" y="2023568"/>
                  <a:ext cx="2099788" cy="7694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&gt;</a:t>
                  </a:r>
                  <a:r>
                    <a:rPr lang="ru-RU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15</a:t>
                  </a:r>
                  <a:r>
                    <a:rPr lang="en-US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 000</a:t>
                  </a:r>
                  <a:endParaRPr lang="ru-RU" sz="4400" dirty="0">
                    <a:solidFill>
                      <a:srgbClr val="086FAF"/>
                    </a:solidFill>
                    <a:latin typeface="Akrobat ExtraBold" panose="00000900000000000000" pitchFamily="50" charset="-52"/>
                  </a:endParaRPr>
                </a:p>
              </p:txBody>
            </p:sp>
          </p:grpSp>
          <p:grpSp>
            <p:nvGrpSpPr>
              <p:cNvPr id="69" name="Группа 68">
                <a:extLst>
                  <a:ext uri="{FF2B5EF4-FFF2-40B4-BE49-F238E27FC236}">
                    <a16:creationId xmlns:a16="http://schemas.microsoft.com/office/drawing/2014/main" id="{14A2E256-0A96-4CD6-A213-DA043C641BC0}"/>
                  </a:ext>
                </a:extLst>
              </p:cNvPr>
              <p:cNvGrpSpPr/>
              <p:nvPr/>
            </p:nvGrpSpPr>
            <p:grpSpPr>
              <a:xfrm>
                <a:off x="1409218" y="2881285"/>
                <a:ext cx="4138961" cy="769441"/>
                <a:chOff x="1211954" y="2744905"/>
                <a:chExt cx="4138961" cy="769441"/>
              </a:xfrm>
            </p:grpSpPr>
            <p:sp>
              <p:nvSpPr>
                <p:cNvPr id="73" name="Прямоугольник 72">
                  <a:extLst>
                    <a:ext uri="{FF2B5EF4-FFF2-40B4-BE49-F238E27FC236}">
                      <a16:creationId xmlns:a16="http://schemas.microsoft.com/office/drawing/2014/main" id="{6EA9CE08-4C21-4F46-B171-3070C455DE09}"/>
                    </a:ext>
                  </a:extLst>
                </p:cNvPr>
                <p:cNvSpPr/>
                <p:nvPr/>
              </p:nvSpPr>
              <p:spPr>
                <a:xfrm>
                  <a:off x="3154915" y="2941373"/>
                  <a:ext cx="21960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b="1" dirty="0">
                      <a:latin typeface="Akrobat Bold" panose="00000800000000000000" pitchFamily="50" charset="-52"/>
                    </a:rPr>
                    <a:t>подано заявок</a:t>
                  </a:r>
                  <a:endParaRPr lang="ru-RU" dirty="0">
                    <a:latin typeface="Akrobat Light"/>
                  </a:endParaRPr>
                </a:p>
              </p:txBody>
            </p:sp>
            <p:sp>
              <p:nvSpPr>
                <p:cNvPr id="74" name="Прямоугольник 73">
                  <a:extLst>
                    <a:ext uri="{FF2B5EF4-FFF2-40B4-BE49-F238E27FC236}">
                      <a16:creationId xmlns:a16="http://schemas.microsoft.com/office/drawing/2014/main" id="{897B1C62-7F20-4DB7-AC63-E33EEC6C1A81}"/>
                    </a:ext>
                  </a:extLst>
                </p:cNvPr>
                <p:cNvSpPr/>
                <p:nvPr/>
              </p:nvSpPr>
              <p:spPr>
                <a:xfrm>
                  <a:off x="1211954" y="2744905"/>
                  <a:ext cx="2099788" cy="7694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&gt;</a:t>
                  </a:r>
                  <a:r>
                    <a:rPr lang="ru-RU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4</a:t>
                  </a:r>
                  <a:r>
                    <a:rPr lang="en-US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2 000</a:t>
                  </a:r>
                  <a:endParaRPr lang="ru-RU" sz="4400" dirty="0">
                    <a:solidFill>
                      <a:srgbClr val="086FAF"/>
                    </a:solidFill>
                    <a:latin typeface="Akrobat ExtraBold" panose="00000900000000000000" pitchFamily="50" charset="-52"/>
                  </a:endParaRPr>
                </a:p>
              </p:txBody>
            </p:sp>
          </p:grpSp>
          <p:grpSp>
            <p:nvGrpSpPr>
              <p:cNvPr id="70" name="Группа 69">
                <a:extLst>
                  <a:ext uri="{FF2B5EF4-FFF2-40B4-BE49-F238E27FC236}">
                    <a16:creationId xmlns:a16="http://schemas.microsoft.com/office/drawing/2014/main" id="{85D95539-0A51-4897-BB3D-AEABE4EC832B}"/>
                  </a:ext>
                </a:extLst>
              </p:cNvPr>
              <p:cNvGrpSpPr/>
              <p:nvPr/>
            </p:nvGrpSpPr>
            <p:grpSpPr>
              <a:xfrm>
                <a:off x="1409218" y="3582617"/>
                <a:ext cx="5143982" cy="769441"/>
                <a:chOff x="1211954" y="2744905"/>
                <a:chExt cx="5143982" cy="769441"/>
              </a:xfrm>
            </p:grpSpPr>
            <p:sp>
              <p:nvSpPr>
                <p:cNvPr id="71" name="Прямоугольник 70">
                  <a:extLst>
                    <a:ext uri="{FF2B5EF4-FFF2-40B4-BE49-F238E27FC236}">
                      <a16:creationId xmlns:a16="http://schemas.microsoft.com/office/drawing/2014/main" id="{864D882C-9155-472D-84CC-D2360114A6F7}"/>
                    </a:ext>
                  </a:extLst>
                </p:cNvPr>
                <p:cNvSpPr/>
                <p:nvPr/>
              </p:nvSpPr>
              <p:spPr>
                <a:xfrm>
                  <a:off x="3154914" y="2941373"/>
                  <a:ext cx="3201022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b="1" dirty="0">
                      <a:latin typeface="Akrobat Bold" panose="00000800000000000000" pitchFamily="50" charset="-52"/>
                    </a:rPr>
                    <a:t>партнеров представляют услуги </a:t>
                  </a:r>
                  <a:endParaRPr lang="ru-RU" dirty="0">
                    <a:latin typeface="Akrobat Light"/>
                  </a:endParaRPr>
                </a:p>
              </p:txBody>
            </p:sp>
            <p:sp>
              <p:nvSpPr>
                <p:cNvPr id="72" name="Прямоугольник 71">
                  <a:extLst>
                    <a:ext uri="{FF2B5EF4-FFF2-40B4-BE49-F238E27FC236}">
                      <a16:creationId xmlns:a16="http://schemas.microsoft.com/office/drawing/2014/main" id="{85CB6274-2C5A-464C-AFB9-944E19BC5D1D}"/>
                    </a:ext>
                  </a:extLst>
                </p:cNvPr>
                <p:cNvSpPr/>
                <p:nvPr/>
              </p:nvSpPr>
              <p:spPr>
                <a:xfrm>
                  <a:off x="1211954" y="2744905"/>
                  <a:ext cx="2099788" cy="7694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&gt;</a:t>
                  </a:r>
                  <a:r>
                    <a:rPr lang="ru-RU" sz="4400" b="1" dirty="0">
                      <a:solidFill>
                        <a:srgbClr val="086FAF"/>
                      </a:solidFill>
                      <a:latin typeface="Akrobat ExtraBold" panose="00000900000000000000" pitchFamily="50" charset="-52"/>
                    </a:rPr>
                    <a:t>440</a:t>
                  </a:r>
                  <a:endParaRPr lang="ru-RU" sz="4400" dirty="0">
                    <a:solidFill>
                      <a:srgbClr val="086FAF"/>
                    </a:solidFill>
                    <a:latin typeface="Akrobat ExtraBold" panose="00000900000000000000" pitchFamily="50" charset="-52"/>
                  </a:endParaRPr>
                </a:p>
              </p:txBody>
            </p:sp>
          </p:grpSp>
        </p:grpSp>
      </p:grpSp>
      <p:sp>
        <p:nvSpPr>
          <p:cNvPr id="81" name="Прямоугольник: скругленные углы 80">
            <a:hlinkClick r:id="rId6"/>
            <a:extLst>
              <a:ext uri="{FF2B5EF4-FFF2-40B4-BE49-F238E27FC236}">
                <a16:creationId xmlns:a16="http://schemas.microsoft.com/office/drawing/2014/main" id="{726A02EA-281A-4AE5-A65F-76A732F59460}"/>
              </a:ext>
            </a:extLst>
          </p:cNvPr>
          <p:cNvSpPr/>
          <p:nvPr/>
        </p:nvSpPr>
        <p:spPr>
          <a:xfrm>
            <a:off x="4296000" y="5873086"/>
            <a:ext cx="3600000" cy="468000"/>
          </a:xfrm>
          <a:prstGeom prst="roundRect">
            <a:avLst>
              <a:gd name="adj" fmla="val 3743"/>
            </a:avLst>
          </a:prstGeom>
          <a:gradFill>
            <a:gsLst>
              <a:gs pos="1000">
                <a:srgbClr val="002060">
                  <a:alpha val="83000"/>
                </a:srgbClr>
              </a:gs>
              <a:gs pos="100000">
                <a:srgbClr val="3871C0"/>
              </a:gs>
            </a:gsLst>
            <a:lin ang="0" scaled="0"/>
          </a:gradFill>
          <a:ln w="9525">
            <a:solidFill>
              <a:srgbClr val="3871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krobat ExtraBold" panose="00000900000000000000" pitchFamily="50" charset="-52"/>
              </a:rPr>
              <a:t>ЗАРЕГИСТРИРУЙСЯ УЖЕ СЕЙЧАС</a:t>
            </a:r>
          </a:p>
        </p:txBody>
      </p:sp>
    </p:spTree>
    <p:extLst>
      <p:ext uri="{BB962C8B-B14F-4D97-AF65-F5344CB8AC3E}">
        <p14:creationId xmlns:p14="http://schemas.microsoft.com/office/powerpoint/2010/main" val="3292893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6E62E2CE-7B01-48C5-AD52-CD5AC1C97041}"/>
              </a:ext>
            </a:extLst>
          </p:cNvPr>
          <p:cNvSpPr/>
          <p:nvPr/>
        </p:nvSpPr>
        <p:spPr>
          <a:xfrm>
            <a:off x="6684408" y="1995635"/>
            <a:ext cx="4556712" cy="1973115"/>
          </a:xfrm>
          <a:prstGeom prst="roundRect">
            <a:avLst>
              <a:gd name="adj" fmla="val 2941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krobat" panose="00000600000000000000" pitchFamily="50" charset="-52"/>
            </a:endParaRPr>
          </a:p>
        </p:txBody>
      </p:sp>
      <p:sp>
        <p:nvSpPr>
          <p:cNvPr id="157" name="Прямоугольник: скругленные углы 156">
            <a:extLst>
              <a:ext uri="{FF2B5EF4-FFF2-40B4-BE49-F238E27FC236}">
                <a16:creationId xmlns:a16="http://schemas.microsoft.com/office/drawing/2014/main" id="{10F2687E-4277-4833-AFE2-9577B78543C1}"/>
              </a:ext>
            </a:extLst>
          </p:cNvPr>
          <p:cNvSpPr/>
          <p:nvPr/>
        </p:nvSpPr>
        <p:spPr>
          <a:xfrm>
            <a:off x="730893" y="1995635"/>
            <a:ext cx="4422641" cy="1973115"/>
          </a:xfrm>
          <a:prstGeom prst="roundRect">
            <a:avLst>
              <a:gd name="adj" fmla="val 3204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krobat" panose="00000600000000000000" pitchFamily="50" charset="-52"/>
            </a:endParaRPr>
          </a:p>
        </p:txBody>
      </p:sp>
      <p:sp>
        <p:nvSpPr>
          <p:cNvPr id="167" name="Прямоугольник: скругленные углы 166">
            <a:extLst>
              <a:ext uri="{FF2B5EF4-FFF2-40B4-BE49-F238E27FC236}">
                <a16:creationId xmlns:a16="http://schemas.microsoft.com/office/drawing/2014/main" id="{733A5850-4192-4FE0-85F0-B14B2B002E21}"/>
              </a:ext>
            </a:extLst>
          </p:cNvPr>
          <p:cNvSpPr/>
          <p:nvPr/>
        </p:nvSpPr>
        <p:spPr>
          <a:xfrm>
            <a:off x="6684408" y="4170581"/>
            <a:ext cx="4556712" cy="1991346"/>
          </a:xfrm>
          <a:prstGeom prst="roundRect">
            <a:avLst>
              <a:gd name="adj" fmla="val 2877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krobat" panose="00000600000000000000" pitchFamily="50" charset="-52"/>
            </a:endParaRPr>
          </a:p>
        </p:txBody>
      </p:sp>
      <p:sp>
        <p:nvSpPr>
          <p:cNvPr id="168" name="Прямоугольник: скругленные углы 167">
            <a:extLst>
              <a:ext uri="{FF2B5EF4-FFF2-40B4-BE49-F238E27FC236}">
                <a16:creationId xmlns:a16="http://schemas.microsoft.com/office/drawing/2014/main" id="{76284A2F-D354-4EB2-8048-09C91A50CB33}"/>
              </a:ext>
            </a:extLst>
          </p:cNvPr>
          <p:cNvSpPr/>
          <p:nvPr/>
        </p:nvSpPr>
        <p:spPr>
          <a:xfrm>
            <a:off x="730893" y="4174503"/>
            <a:ext cx="4422640" cy="1991346"/>
          </a:xfrm>
          <a:prstGeom prst="roundRect">
            <a:avLst>
              <a:gd name="adj" fmla="val 3208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krobat" panose="00000600000000000000" pitchFamily="50" charset="-52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4900874-311B-4EF5-875E-9C7535B4F5DA}"/>
              </a:ext>
            </a:extLst>
          </p:cNvPr>
          <p:cNvGrpSpPr/>
          <p:nvPr/>
        </p:nvGrpSpPr>
        <p:grpSpPr>
          <a:xfrm>
            <a:off x="9550436" y="535817"/>
            <a:ext cx="1897253" cy="876227"/>
            <a:chOff x="9550436" y="535817"/>
            <a:chExt cx="1897253" cy="876227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E86ABB90-DAC1-4239-935F-916B910E291C}"/>
                </a:ext>
              </a:extLst>
            </p:cNvPr>
            <p:cNvGrpSpPr/>
            <p:nvPr/>
          </p:nvGrpSpPr>
          <p:grpSpPr>
            <a:xfrm>
              <a:off x="10571462" y="535817"/>
              <a:ext cx="876227" cy="876227"/>
              <a:chOff x="5680659" y="3660266"/>
              <a:chExt cx="876227" cy="876227"/>
            </a:xfrm>
          </p:grpSpPr>
          <p:pic>
            <p:nvPicPr>
              <p:cNvPr id="1026" name="Picture 2" descr="http://qrcoder.ru/code/?https%3A%2F%2Fmyexport.exportcenter.ru%2Fservices%2Fbusiness&amp;4&amp;0">
                <a:extLst>
                  <a:ext uri="{FF2B5EF4-FFF2-40B4-BE49-F238E27FC236}">
                    <a16:creationId xmlns:a16="http://schemas.microsoft.com/office/drawing/2014/main" id="{DF1AE75E-9739-449F-860F-D07AEFB884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80659" y="3660266"/>
                <a:ext cx="876227" cy="8762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Прямоугольник: скругленные углы 46">
                <a:extLst>
                  <a:ext uri="{FF2B5EF4-FFF2-40B4-BE49-F238E27FC236}">
                    <a16:creationId xmlns:a16="http://schemas.microsoft.com/office/drawing/2014/main" id="{5BCEA942-3078-48F1-8B73-B9729D327125}"/>
                  </a:ext>
                </a:extLst>
              </p:cNvPr>
              <p:cNvSpPr/>
              <p:nvPr/>
            </p:nvSpPr>
            <p:spPr>
              <a:xfrm>
                <a:off x="5716931" y="3700066"/>
                <a:ext cx="803044" cy="784569"/>
              </a:xfrm>
              <a:prstGeom prst="roundRect">
                <a:avLst>
                  <a:gd name="adj" fmla="val 3743"/>
                </a:avLst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Akrobat" panose="00000600000000000000" pitchFamily="50" charset="-52"/>
                </a:endParaRPr>
              </a:p>
            </p:txBody>
          </p:sp>
        </p:grpSp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C11DBC81-0D48-4966-A614-18CBF79D5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50436" y="722213"/>
              <a:ext cx="843110" cy="487582"/>
            </a:xfrm>
            <a:prstGeom prst="rect">
              <a:avLst/>
            </a:prstGeom>
          </p:spPr>
        </p:pic>
      </p:grp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403C206-A38F-434E-9FA3-8B848B0BA5BF}"/>
              </a:ext>
            </a:extLst>
          </p:cNvPr>
          <p:cNvSpPr/>
          <p:nvPr/>
        </p:nvSpPr>
        <p:spPr>
          <a:xfrm>
            <a:off x="893694" y="2462706"/>
            <a:ext cx="374903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Документы. Ветеринарный сертификат на вывоз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Документы. Сертификат происхождения товаров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Документы. Фитосанитарный сертификат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Документы. Экспортная декларация на товары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Документы. Подтверждение 0% НДС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AB90900-FD1A-41DE-B063-562147615A73}"/>
              </a:ext>
            </a:extLst>
          </p:cNvPr>
          <p:cNvSpPr/>
          <p:nvPr/>
        </p:nvSpPr>
        <p:spPr>
          <a:xfrm>
            <a:off x="893693" y="4551231"/>
            <a:ext cx="4064426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Аналитика. Товарно-страновой профиль со списком потенциальных покупателей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Аналитика. Ежемесячный обзор экспорта России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Аналитика. Барьеры и требования рынков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Аналитика. Экспорт выбранного федерального округа России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Аналитика. Экспорт в выбранную страну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Аналитика. Экспорт по выбранному товару</a:t>
            </a:r>
          </a:p>
          <a:p>
            <a:pPr marL="108000" indent="-1080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3871C0"/>
              </a:solidFill>
              <a:latin typeface="Akrobat" panose="00000600000000000000" pitchFamily="50" charset="-52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FFCC9AA-5E7C-4E47-A6E8-14A97922753F}"/>
              </a:ext>
            </a:extLst>
          </p:cNvPr>
          <p:cNvSpPr/>
          <p:nvPr/>
        </p:nvSpPr>
        <p:spPr>
          <a:xfrm>
            <a:off x="6918683" y="2462706"/>
            <a:ext cx="4256273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Господдержка.</a:t>
            </a:r>
            <a:r>
              <a:rPr lang="en-US" sz="1200" dirty="0">
                <a:latin typeface="Akrobat" panose="00000600000000000000" pitchFamily="50" charset="-52"/>
              </a:rPr>
              <a:t> </a:t>
            </a:r>
            <a:r>
              <a:rPr lang="ru-RU" sz="1200" dirty="0">
                <a:latin typeface="Akrobat" panose="00000600000000000000" pitchFamily="50" charset="-52"/>
              </a:rPr>
              <a:t>Транспортировка товаров АПК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Господдержка.</a:t>
            </a:r>
            <a:r>
              <a:rPr lang="en-US" sz="1200" dirty="0">
                <a:latin typeface="Akrobat" panose="00000600000000000000" pitchFamily="50" charset="-52"/>
              </a:rPr>
              <a:t> </a:t>
            </a:r>
            <a:r>
              <a:rPr lang="ru-RU" sz="1200" dirty="0">
                <a:latin typeface="Akrobat" panose="00000600000000000000" pitchFamily="50" charset="-52"/>
              </a:rPr>
              <a:t>Транспортировка промышленных товаров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Господдержка. Организация участия в выставке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Господдержка. Организация участия в бизнес-миссии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Господдержка. НИОКР и </a:t>
            </a:r>
            <a:r>
              <a:rPr lang="ru-RU" sz="1200" dirty="0" err="1">
                <a:latin typeface="Akrobat" panose="00000600000000000000" pitchFamily="50" charset="-52"/>
              </a:rPr>
              <a:t>омологация</a:t>
            </a:r>
            <a:endParaRPr lang="ru-RU" sz="1200" dirty="0">
              <a:latin typeface="Akrobat" panose="00000600000000000000" pitchFamily="50" charset="-52"/>
            </a:endParaRP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200" dirty="0">
                <a:latin typeface="Akrobat" panose="00000600000000000000" pitchFamily="50" charset="-52"/>
              </a:rPr>
              <a:t>Господдержка. Сертификация </a:t>
            </a:r>
            <a:r>
              <a:rPr lang="ru-RU" sz="1200" dirty="0" err="1">
                <a:latin typeface="Akrobat" panose="00000600000000000000" pitchFamily="50" charset="-52"/>
              </a:rPr>
              <a:t>пром</a:t>
            </a:r>
            <a:r>
              <a:rPr lang="ru-RU" sz="1200" dirty="0">
                <a:latin typeface="Akrobat" panose="00000600000000000000" pitchFamily="50" charset="-52"/>
              </a:rPr>
              <a:t>. товаров и лекарственных средств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74C0511-BBDD-4032-B8FE-989C1E4FAE41}"/>
              </a:ext>
            </a:extLst>
          </p:cNvPr>
          <p:cNvSpPr/>
          <p:nvPr/>
        </p:nvSpPr>
        <p:spPr>
          <a:xfrm>
            <a:off x="6918683" y="4503916"/>
            <a:ext cx="3860994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>
                <a:latin typeface="Akrobat" panose="00000600000000000000" pitchFamily="50" charset="-52"/>
              </a:rPr>
              <a:t>Поиск партнёра. Поиск покупателя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>
                <a:latin typeface="Akrobat" panose="00000600000000000000" pitchFamily="50" charset="-52"/>
              </a:rPr>
              <a:t>Поиск партнёра. Сопровождение переговорного процесса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 err="1">
                <a:latin typeface="Akrobat" panose="00000600000000000000" pitchFamily="50" charset="-52"/>
              </a:rPr>
              <a:t>Маркетплейсы</a:t>
            </a:r>
            <a:r>
              <a:rPr lang="ru-RU" sz="1150" dirty="0">
                <a:latin typeface="Akrobat" panose="00000600000000000000" pitchFamily="50" charset="-52"/>
              </a:rPr>
              <a:t>. Управление заказами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 err="1">
                <a:latin typeface="Akrobat" panose="00000600000000000000" pitchFamily="50" charset="-52"/>
              </a:rPr>
              <a:t>Маркетплейсы</a:t>
            </a:r>
            <a:r>
              <a:rPr lang="ru-RU" sz="1150" dirty="0">
                <a:latin typeface="Akrobat" panose="00000600000000000000" pitchFamily="50" charset="-52"/>
              </a:rPr>
              <a:t>. Подбор </a:t>
            </a:r>
            <a:r>
              <a:rPr lang="ru-RU" sz="1150" dirty="0" err="1">
                <a:latin typeface="Akrobat" panose="00000600000000000000" pitchFamily="50" charset="-52"/>
              </a:rPr>
              <a:t>маркетплейсов</a:t>
            </a:r>
            <a:endParaRPr lang="ru-RU" sz="1150" dirty="0">
              <a:latin typeface="Akrobat" panose="00000600000000000000" pitchFamily="50" charset="-52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906B7CD-CEC1-40EE-92B1-0C58CF84DA1C}"/>
              </a:ext>
            </a:extLst>
          </p:cNvPr>
          <p:cNvSpPr/>
          <p:nvPr/>
        </p:nvSpPr>
        <p:spPr>
          <a:xfrm>
            <a:off x="886074" y="2083693"/>
            <a:ext cx="3634250" cy="252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2200"/>
              </a:spcAft>
              <a:buClr>
                <a:srgbClr val="3871C0"/>
              </a:buClr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</a:rPr>
              <a:t>Государственные услуги для экспортеров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E9B7BF3-6833-4D1D-856E-150C0D799836}"/>
              </a:ext>
            </a:extLst>
          </p:cNvPr>
          <p:cNvSpPr/>
          <p:nvPr/>
        </p:nvSpPr>
        <p:spPr>
          <a:xfrm>
            <a:off x="6914657" y="2083693"/>
            <a:ext cx="3860995" cy="171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2200"/>
              </a:spcAft>
              <a:buClr>
                <a:srgbClr val="3871C0"/>
              </a:buClr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</a:rPr>
              <a:t>Государственная поддержка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9F84905-79B1-4ED4-8DD9-1EA7D0F54B1F}"/>
              </a:ext>
            </a:extLst>
          </p:cNvPr>
          <p:cNvSpPr/>
          <p:nvPr/>
        </p:nvSpPr>
        <p:spPr>
          <a:xfrm>
            <a:off x="893694" y="4243710"/>
            <a:ext cx="3262451" cy="252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2200"/>
              </a:spcAft>
              <a:buClr>
                <a:srgbClr val="3871C0"/>
              </a:buClr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</a:rPr>
              <a:t>Аналитика для экспорта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13204B8-23AB-4FA9-AE78-BD8AFA6967C0}"/>
              </a:ext>
            </a:extLst>
          </p:cNvPr>
          <p:cNvSpPr/>
          <p:nvPr/>
        </p:nvSpPr>
        <p:spPr>
          <a:xfrm>
            <a:off x="6914657" y="4250061"/>
            <a:ext cx="3860995" cy="217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2200"/>
              </a:spcAft>
              <a:buClr>
                <a:srgbClr val="3871C0"/>
              </a:buClr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</a:rPr>
              <a:t>Бизнес-сервисы</a:t>
            </a: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97D02686-A0C9-43B1-9CA4-E94EECD20D4F}"/>
              </a:ext>
            </a:extLst>
          </p:cNvPr>
          <p:cNvCxnSpPr>
            <a:cxnSpLocks/>
            <a:stCxn id="43" idx="1"/>
            <a:endCxn id="157" idx="3"/>
          </p:cNvCxnSpPr>
          <p:nvPr/>
        </p:nvCxnSpPr>
        <p:spPr>
          <a:xfrm flipH="1">
            <a:off x="5153534" y="2982193"/>
            <a:ext cx="1530874" cy="0"/>
          </a:xfrm>
          <a:prstGeom prst="line">
            <a:avLst/>
          </a:prstGeom>
          <a:ln w="12700" cap="rnd">
            <a:solidFill>
              <a:srgbClr val="00305B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705E6E2B-1784-4FCD-B484-62FFD9D2D4EB}"/>
              </a:ext>
            </a:extLst>
          </p:cNvPr>
          <p:cNvCxnSpPr>
            <a:cxnSpLocks/>
            <a:stCxn id="167" idx="1"/>
            <a:endCxn id="168" idx="3"/>
          </p:cNvCxnSpPr>
          <p:nvPr/>
        </p:nvCxnSpPr>
        <p:spPr>
          <a:xfrm flipH="1">
            <a:off x="5153533" y="5166254"/>
            <a:ext cx="1530875" cy="3922"/>
          </a:xfrm>
          <a:prstGeom prst="line">
            <a:avLst/>
          </a:prstGeom>
          <a:ln w="12700" cap="rnd">
            <a:solidFill>
              <a:srgbClr val="00305B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82C918B8-A716-4BCA-B48C-589F36A4751E}"/>
              </a:ext>
            </a:extLst>
          </p:cNvPr>
          <p:cNvCxnSpPr>
            <a:cxnSpLocks/>
            <a:stCxn id="43" idx="2"/>
            <a:endCxn id="167" idx="0"/>
          </p:cNvCxnSpPr>
          <p:nvPr/>
        </p:nvCxnSpPr>
        <p:spPr>
          <a:xfrm>
            <a:off x="8962764" y="3968750"/>
            <a:ext cx="0" cy="201831"/>
          </a:xfrm>
          <a:prstGeom prst="line">
            <a:avLst/>
          </a:prstGeom>
          <a:ln w="12700" cap="rnd">
            <a:solidFill>
              <a:srgbClr val="00305B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A5C72257-0DEC-4F9E-8085-9B1F8EDA4BA9}"/>
              </a:ext>
            </a:extLst>
          </p:cNvPr>
          <p:cNvCxnSpPr>
            <a:cxnSpLocks/>
            <a:stCxn id="157" idx="2"/>
            <a:endCxn id="168" idx="0"/>
          </p:cNvCxnSpPr>
          <p:nvPr/>
        </p:nvCxnSpPr>
        <p:spPr>
          <a:xfrm flipH="1">
            <a:off x="2942213" y="3968750"/>
            <a:ext cx="1" cy="205753"/>
          </a:xfrm>
          <a:prstGeom prst="line">
            <a:avLst/>
          </a:prstGeom>
          <a:ln w="12700" cap="rnd">
            <a:solidFill>
              <a:srgbClr val="00305B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040470B-2ECA-4781-A92F-DCD878347C63}"/>
              </a:ext>
            </a:extLst>
          </p:cNvPr>
          <p:cNvSpPr/>
          <p:nvPr/>
        </p:nvSpPr>
        <p:spPr>
          <a:xfrm>
            <a:off x="6910008" y="5247677"/>
            <a:ext cx="3860995" cy="217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2200"/>
              </a:spcAft>
              <a:buClr>
                <a:srgbClr val="3871C0"/>
              </a:buClr>
            </a:pPr>
            <a:r>
              <a:rPr lang="ru-RU" sz="1600" dirty="0">
                <a:solidFill>
                  <a:srgbClr val="00305B"/>
                </a:solidFill>
                <a:latin typeface="Akrobat Bold" panose="00000800000000000000" pitchFamily="50" charset="-52"/>
              </a:rPr>
              <a:t>Финансовые продукты</a:t>
            </a:r>
          </a:p>
          <a:p>
            <a:pPr>
              <a:spcAft>
                <a:spcPts val="2200"/>
              </a:spcAft>
              <a:buClr>
                <a:srgbClr val="3871C0"/>
              </a:buClr>
            </a:pPr>
            <a:endParaRPr lang="ru-RU" sz="1600" dirty="0">
              <a:solidFill>
                <a:srgbClr val="00305B"/>
              </a:solidFill>
              <a:latin typeface="Akrobat Bold" panose="00000800000000000000" pitchFamily="50" charset="-52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E8A474E-244B-495D-BC62-95497BB2E77A}"/>
              </a:ext>
            </a:extLst>
          </p:cNvPr>
          <p:cNvSpPr/>
          <p:nvPr/>
        </p:nvSpPr>
        <p:spPr>
          <a:xfrm>
            <a:off x="6918683" y="5501533"/>
            <a:ext cx="3860994" cy="530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>
                <a:latin typeface="Akrobat" panose="00000600000000000000" pitchFamily="50" charset="-52"/>
              </a:rPr>
              <a:t>Кредитование. «Деньги на Экспорт»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>
                <a:latin typeface="Akrobat" panose="00000600000000000000" pitchFamily="50" charset="-52"/>
              </a:rPr>
              <a:t>Гарантия. Возврат НДС для МСП</a:t>
            </a:r>
          </a:p>
          <a:p>
            <a:pPr marL="108000" indent="-108000" fontAlgn="ctr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150" dirty="0">
                <a:latin typeface="Akrobat" panose="00000600000000000000" pitchFamily="50" charset="-52"/>
              </a:rPr>
              <a:t>Страхование. Отсрочка платежа для МСП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24FDDF-C79D-454F-931A-3076D79A9B73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13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137B35-9B3E-4C55-A28D-E947C5F3DF21}"/>
              </a:ext>
            </a:extLst>
          </p:cNvPr>
          <p:cNvSpPr txBox="1"/>
          <p:nvPr/>
        </p:nvSpPr>
        <p:spPr>
          <a:xfrm>
            <a:off x="7764885" y="6450847"/>
            <a:ext cx="3528995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pPr algn="ctr"/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+ 8-800-550-01-88     info@exportcenter.ru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Akrobat" panose="00000600000000000000" pitchFamily="50" charset="-52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DFF90A2-F44D-4646-AFD3-962EE99D477B}"/>
              </a:ext>
            </a:extLst>
          </p:cNvPr>
          <p:cNvSpPr/>
          <p:nvPr/>
        </p:nvSpPr>
        <p:spPr>
          <a:xfrm>
            <a:off x="714590" y="959148"/>
            <a:ext cx="107501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  <a:ea typeface="Roboto" panose="02000000000000000000" pitchFamily="2" charset="0"/>
                <a:cs typeface="Arial" panose="020B0604020202020204" pitchFamily="34" charset="0"/>
              </a:rPr>
              <a:t>Примеры доступных услуг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BCCE46D-0CDA-40D3-A751-117FD1AE225C}"/>
              </a:ext>
            </a:extLst>
          </p:cNvPr>
          <p:cNvSpPr txBox="1"/>
          <p:nvPr/>
        </p:nvSpPr>
        <p:spPr>
          <a:xfrm>
            <a:off x="699895" y="422728"/>
            <a:ext cx="9443190" cy="5364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ПЛАТФОРМА «МОЙ ЭКСПОРТ» 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26420B4-873D-4ECC-98DA-7A882D7D8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47843" y="3720318"/>
            <a:ext cx="1214938" cy="70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73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: скругленные углы 44">
            <a:hlinkClick r:id="rId3"/>
            <a:extLst>
              <a:ext uri="{FF2B5EF4-FFF2-40B4-BE49-F238E27FC236}">
                <a16:creationId xmlns:a16="http://schemas.microsoft.com/office/drawing/2014/main" id="{2BD4B5E6-21FA-4C12-839B-1571E3ED0BB0}"/>
              </a:ext>
            </a:extLst>
          </p:cNvPr>
          <p:cNvSpPr/>
          <p:nvPr/>
        </p:nvSpPr>
        <p:spPr>
          <a:xfrm>
            <a:off x="4401514" y="4986567"/>
            <a:ext cx="3388972" cy="840338"/>
          </a:xfrm>
          <a:prstGeom prst="roundRect">
            <a:avLst>
              <a:gd name="adj" fmla="val 5403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hlinkClick r:id="rId4"/>
            <a:extLst>
              <a:ext uri="{FF2B5EF4-FFF2-40B4-BE49-F238E27FC236}">
                <a16:creationId xmlns:a16="http://schemas.microsoft.com/office/drawing/2014/main" id="{D8A2C945-1C1F-4B02-852F-96321A61CC2C}"/>
              </a:ext>
            </a:extLst>
          </p:cNvPr>
          <p:cNvSpPr/>
          <p:nvPr/>
        </p:nvSpPr>
        <p:spPr>
          <a:xfrm>
            <a:off x="6222156" y="3959012"/>
            <a:ext cx="3388972" cy="825047"/>
          </a:xfrm>
          <a:prstGeom prst="roundRect">
            <a:avLst>
              <a:gd name="adj" fmla="val 5402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hlinkClick r:id="rId5"/>
            <a:extLst>
              <a:ext uri="{FF2B5EF4-FFF2-40B4-BE49-F238E27FC236}">
                <a16:creationId xmlns:a16="http://schemas.microsoft.com/office/drawing/2014/main" id="{A43ABF6F-79C4-4864-A526-C7976E4A89E8}"/>
              </a:ext>
            </a:extLst>
          </p:cNvPr>
          <p:cNvSpPr/>
          <p:nvPr/>
        </p:nvSpPr>
        <p:spPr>
          <a:xfrm>
            <a:off x="2596300" y="2931457"/>
            <a:ext cx="3388972" cy="840338"/>
          </a:xfrm>
          <a:prstGeom prst="roundRect">
            <a:avLst>
              <a:gd name="adj" fmla="val 5981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: скругленные углы 53">
            <a:hlinkClick r:id="rId6"/>
            <a:extLst>
              <a:ext uri="{FF2B5EF4-FFF2-40B4-BE49-F238E27FC236}">
                <a16:creationId xmlns:a16="http://schemas.microsoft.com/office/drawing/2014/main" id="{F6DA5BF9-277A-4740-B60C-4D3A9051FB23}"/>
              </a:ext>
            </a:extLst>
          </p:cNvPr>
          <p:cNvSpPr/>
          <p:nvPr/>
        </p:nvSpPr>
        <p:spPr>
          <a:xfrm>
            <a:off x="2596300" y="3959012"/>
            <a:ext cx="3388972" cy="832692"/>
          </a:xfrm>
          <a:prstGeom prst="roundRect">
            <a:avLst>
              <a:gd name="adj" fmla="val 5981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98D1E1A3-ADF3-41BB-B05A-4EB6F3BC764F}"/>
              </a:ext>
            </a:extLst>
          </p:cNvPr>
          <p:cNvSpPr/>
          <p:nvPr/>
        </p:nvSpPr>
        <p:spPr>
          <a:xfrm>
            <a:off x="6210432" y="1986668"/>
            <a:ext cx="5238007" cy="795733"/>
          </a:xfrm>
          <a:prstGeom prst="roundRect">
            <a:avLst>
              <a:gd name="adj" fmla="val 5428"/>
            </a:avLst>
          </a:prstGeom>
          <a:solidFill>
            <a:srgbClr val="00305B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0">
            <a:hlinkClick r:id="rId7"/>
            <a:extLst>
              <a:ext uri="{FF2B5EF4-FFF2-40B4-BE49-F238E27FC236}">
                <a16:creationId xmlns:a16="http://schemas.microsoft.com/office/drawing/2014/main" id="{E87A76C4-9C70-4F11-BF9A-3DCBCFB24B9D}"/>
              </a:ext>
            </a:extLst>
          </p:cNvPr>
          <p:cNvSpPr/>
          <p:nvPr/>
        </p:nvSpPr>
        <p:spPr>
          <a:xfrm>
            <a:off x="6222156" y="2931456"/>
            <a:ext cx="3388972" cy="840338"/>
          </a:xfrm>
          <a:prstGeom prst="roundRect">
            <a:avLst>
              <a:gd name="adj" fmla="val 5981"/>
            </a:avLst>
          </a:prstGeom>
          <a:solidFill>
            <a:srgbClr val="ECF3FA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4378B1CC-4EAD-4932-A2AD-B216FAFF3974}"/>
              </a:ext>
            </a:extLst>
          </p:cNvPr>
          <p:cNvSpPr/>
          <p:nvPr/>
        </p:nvSpPr>
        <p:spPr>
          <a:xfrm>
            <a:off x="735541" y="1986668"/>
            <a:ext cx="5238007" cy="795733"/>
          </a:xfrm>
          <a:prstGeom prst="roundRect">
            <a:avLst>
              <a:gd name="adj" fmla="val 5428"/>
            </a:avLst>
          </a:prstGeom>
          <a:solidFill>
            <a:srgbClr val="00305B"/>
          </a:solidFill>
          <a:ln w="9525">
            <a:solidFill>
              <a:srgbClr val="003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Конверт">
            <a:extLst>
              <a:ext uri="{FF2B5EF4-FFF2-40B4-BE49-F238E27FC236}">
                <a16:creationId xmlns:a16="http://schemas.microsoft.com/office/drawing/2014/main" id="{64048FFD-6D30-44AD-A1E0-B9BC75BEF6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20889" y="2104070"/>
            <a:ext cx="349200" cy="3492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6E601BF-3545-4965-B3BE-92F8634C1139}"/>
              </a:ext>
            </a:extLst>
          </p:cNvPr>
          <p:cNvSpPr/>
          <p:nvPr/>
        </p:nvSpPr>
        <p:spPr>
          <a:xfrm>
            <a:off x="1410522" y="2063240"/>
            <a:ext cx="30287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  <a:ea typeface="Roboto" pitchFamily="2" charset="0"/>
                <a:cs typeface="Arial" panose="020B0604020202020204" pitchFamily="34" charset="0"/>
              </a:rPr>
              <a:t>Позвоните по телефону</a:t>
            </a:r>
          </a:p>
          <a:p>
            <a:r>
              <a:rPr lang="ru-RU" sz="2000" dirty="0">
                <a:solidFill>
                  <a:schemeClr val="bg1"/>
                </a:solidFill>
                <a:latin typeface="Circe Bold" panose="020B0602020203020203" pitchFamily="34" charset="-52"/>
                <a:ea typeface="Roboto" pitchFamily="2" charset="0"/>
                <a:cs typeface="Arial" panose="020B0604020202020204" pitchFamily="34" charset="0"/>
              </a:rPr>
              <a:t>+ 8-800-550-01-88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5F080E9-EC17-4200-8A53-86C11F5F0201}"/>
              </a:ext>
            </a:extLst>
          </p:cNvPr>
          <p:cNvSpPr/>
          <p:nvPr/>
        </p:nvSpPr>
        <p:spPr>
          <a:xfrm>
            <a:off x="6910441" y="2063240"/>
            <a:ext cx="2841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  <a:ea typeface="Roboto" pitchFamily="2" charset="0"/>
                <a:cs typeface="Arial" panose="020B0604020202020204" pitchFamily="34" charset="0"/>
              </a:rPr>
              <a:t>Направьте письмо на </a:t>
            </a:r>
          </a:p>
          <a:p>
            <a:r>
              <a:rPr lang="ru-RU" sz="2000" u="sng" dirty="0">
                <a:solidFill>
                  <a:schemeClr val="bg1"/>
                </a:solidFill>
                <a:latin typeface="Circe Bold" panose="020B0602020203020203" pitchFamily="34" charset="-52"/>
                <a:ea typeface="Roboto" pitchFamily="2" charset="0"/>
                <a:cs typeface="Arial" panose="020B0604020202020204" pitchFamily="34" charset="0"/>
              </a:rPr>
              <a:t>info@exportcenter.ru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2328C52-04A9-415C-A034-92EE267FE56C}"/>
              </a:ext>
            </a:extLst>
          </p:cNvPr>
          <p:cNvSpPr/>
          <p:nvPr/>
        </p:nvSpPr>
        <p:spPr>
          <a:xfrm>
            <a:off x="3976576" y="3427249"/>
            <a:ext cx="1863746" cy="220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>
              <a:spcAft>
                <a:spcPts val="1200"/>
              </a:spcAft>
              <a:buClr>
                <a:srgbClr val="3871C0"/>
              </a:buClr>
            </a:pPr>
            <a:r>
              <a:rPr lang="en-US" sz="1400" dirty="0">
                <a:solidFill>
                  <a:srgbClr val="3871C0"/>
                </a:solidFill>
                <a:latin typeface="Circe" panose="020B0502020203020203" pitchFamily="34" charset="-52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www.exportcenter.ru</a:t>
            </a:r>
            <a:endParaRPr lang="en-US" sz="1400" dirty="0">
              <a:solidFill>
                <a:srgbClr val="3871C0"/>
              </a:solidFill>
              <a:latin typeface="Circe" panose="020B0502020203020203" pitchFamily="34" charset="-5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293568-CF03-424C-9828-2F9A710271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66158" y="728664"/>
            <a:ext cx="1494005" cy="58398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253FC50-90DF-40EB-9454-1753DAEB962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18614" y="5112642"/>
            <a:ext cx="754816" cy="436520"/>
          </a:xfrm>
          <a:prstGeom prst="rect">
            <a:avLst/>
          </a:prstGeom>
        </p:spPr>
      </p:pic>
      <p:pic>
        <p:nvPicPr>
          <p:cNvPr id="4" name="Рисунок 3" descr="Телефонная трубка">
            <a:extLst>
              <a:ext uri="{FF2B5EF4-FFF2-40B4-BE49-F238E27FC236}">
                <a16:creationId xmlns:a16="http://schemas.microsoft.com/office/drawing/2014/main" id="{F74D778A-6289-4C03-A58B-102B1029A9D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96240" y="2104070"/>
            <a:ext cx="349200" cy="349200"/>
          </a:xfrm>
          <a:prstGeom prst="rect">
            <a:avLst/>
          </a:prstGeom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DAC603A9-77C8-4FF0-AAC3-A958729F199D}"/>
              </a:ext>
            </a:extLst>
          </p:cNvPr>
          <p:cNvSpPr/>
          <p:nvPr/>
        </p:nvSpPr>
        <p:spPr>
          <a:xfrm>
            <a:off x="3976576" y="4454805"/>
            <a:ext cx="1863746" cy="220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>
              <a:spcAft>
                <a:spcPts val="1200"/>
              </a:spcAft>
              <a:buClr>
                <a:srgbClr val="3871C0"/>
              </a:buClr>
            </a:pPr>
            <a:r>
              <a:rPr lang="en-US" sz="1400" dirty="0">
                <a:solidFill>
                  <a:srgbClr val="3871C0"/>
                </a:solidFill>
                <a:latin typeface="Circe" panose="020B0502020203020203" pitchFamily="34" charset="-52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www.exiar.ru</a:t>
            </a:r>
            <a:endParaRPr lang="en-US" sz="1400" dirty="0">
              <a:solidFill>
                <a:srgbClr val="3871C0"/>
              </a:solidFill>
              <a:latin typeface="Circe" panose="020B0502020203020203" pitchFamily="34" charset="-52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D9E19C2-617D-4010-AF7A-2670F06D38F2}"/>
              </a:ext>
            </a:extLst>
          </p:cNvPr>
          <p:cNvSpPr/>
          <p:nvPr/>
        </p:nvSpPr>
        <p:spPr>
          <a:xfrm>
            <a:off x="7609050" y="3427249"/>
            <a:ext cx="1863746" cy="220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>
              <a:spcAft>
                <a:spcPts val="1200"/>
              </a:spcAft>
              <a:buClr>
                <a:srgbClr val="3871C0"/>
              </a:buClr>
            </a:pPr>
            <a:r>
              <a:rPr lang="en-US" sz="1400" dirty="0">
                <a:solidFill>
                  <a:srgbClr val="3871C0"/>
                </a:solidFill>
                <a:latin typeface="Circe" panose="020B0502020203020203" pitchFamily="34" charset="-52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www.eximbank.ru</a:t>
            </a:r>
            <a:endParaRPr lang="en-US" sz="1400" dirty="0">
              <a:solidFill>
                <a:srgbClr val="3871C0"/>
              </a:solidFill>
              <a:latin typeface="Circe" panose="020B0502020203020203" pitchFamily="34" charset="-52"/>
            </a:endParaRPr>
          </a:p>
        </p:txBody>
      </p:sp>
      <p:sp>
        <p:nvSpPr>
          <p:cNvPr id="51" name="Прямоугольник 50">
            <a:hlinkClick r:id="rId3"/>
            <a:extLst>
              <a:ext uri="{FF2B5EF4-FFF2-40B4-BE49-F238E27FC236}">
                <a16:creationId xmlns:a16="http://schemas.microsoft.com/office/drawing/2014/main" id="{9AF9DD7E-16A6-46C6-98F3-411B514AEC7C}"/>
              </a:ext>
            </a:extLst>
          </p:cNvPr>
          <p:cNvSpPr/>
          <p:nvPr/>
        </p:nvSpPr>
        <p:spPr>
          <a:xfrm>
            <a:off x="5184248" y="5513362"/>
            <a:ext cx="2457536" cy="220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>
              <a:spcAft>
                <a:spcPts val="1200"/>
              </a:spcAft>
              <a:buClr>
                <a:srgbClr val="3871C0"/>
              </a:buClr>
            </a:pPr>
            <a:r>
              <a:rPr lang="en-US" sz="1400" u="sng" dirty="0">
                <a:solidFill>
                  <a:srgbClr val="3871C0"/>
                </a:solidFill>
                <a:latin typeface="Circe" panose="020B0502020203020203" pitchFamily="34" charset="-52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lang="en-US" sz="1400" u="sng" dirty="0">
                <a:solidFill>
                  <a:srgbClr val="3871C0"/>
                </a:solidFill>
                <a:latin typeface="Circe" panose="020B0502020203020203" pitchFamily="34" charset="-52"/>
              </a:rPr>
              <a:t>myexport.</a:t>
            </a:r>
            <a:r>
              <a:rPr lang="en-US" sz="1400" u="sng" dirty="0">
                <a:solidFill>
                  <a:srgbClr val="3871C0"/>
                </a:solidFill>
                <a:latin typeface="Circe" panose="020B0502020203020203" pitchFamily="34" charset="-52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exportcenter.ru</a:t>
            </a:r>
            <a:endParaRPr lang="en-US" sz="1400" u="sng" dirty="0">
              <a:solidFill>
                <a:srgbClr val="3871C0"/>
              </a:solidFill>
              <a:latin typeface="Circe" panose="020B0502020203020203" pitchFamily="34" charset="-52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F251B6E0-3766-4149-B645-26CBFBE88E4F}"/>
              </a:ext>
            </a:extLst>
          </p:cNvPr>
          <p:cNvSpPr/>
          <p:nvPr/>
        </p:nvSpPr>
        <p:spPr>
          <a:xfrm>
            <a:off x="7609050" y="4454805"/>
            <a:ext cx="1863746" cy="220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>
              <a:spcAft>
                <a:spcPts val="1200"/>
              </a:spcAft>
              <a:buClr>
                <a:srgbClr val="3871C0"/>
              </a:buClr>
            </a:pPr>
            <a:r>
              <a:rPr lang="en-US" sz="1400" dirty="0">
                <a:solidFill>
                  <a:srgbClr val="3871C0"/>
                </a:solidFill>
                <a:latin typeface="Circe" panose="020B0502020203020203" pitchFamily="34" charset="-52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www.exportedu.ru</a:t>
            </a:r>
            <a:endParaRPr lang="en-US" sz="1400" dirty="0">
              <a:solidFill>
                <a:srgbClr val="3871C0"/>
              </a:solidFill>
              <a:latin typeface="Circe" panose="020B0502020203020203" pitchFamily="34" charset="-52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E684DA9-768C-4934-9E76-DA8D21762A7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85224" y="3114028"/>
            <a:ext cx="1678538" cy="12239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057B305-F3ED-4103-999A-84F713E8BDA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735064" y="3114028"/>
            <a:ext cx="3116481" cy="1475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DE9F09C-53D0-4D09-B231-DDE5E138C3A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772966" y="4142310"/>
            <a:ext cx="839265" cy="12239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7C3FF73-F36B-4954-BA85-9BB88902E73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371129" y="4102523"/>
            <a:ext cx="2043480" cy="32436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C22DDEA-9DB1-4D1B-BAEE-C17E9E89F052}"/>
              </a:ext>
            </a:extLst>
          </p:cNvPr>
          <p:cNvSpPr txBox="1"/>
          <p:nvPr/>
        </p:nvSpPr>
        <p:spPr>
          <a:xfrm>
            <a:off x="699895" y="422728"/>
            <a:ext cx="9443190" cy="4475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600" dirty="0">
                <a:solidFill>
                  <a:srgbClr val="00305B"/>
                </a:solidFill>
                <a:latin typeface="Akrobat Bold" panose="00000800000000000000" pitchFamily="50" charset="-52"/>
                <a:cs typeface="Arial" panose="020B0604020202020204" pitchFamily="34" charset="0"/>
              </a:rPr>
              <a:t>КАК НАПРАВИТЬ ЗАПРОС?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ED67F82-34AE-4CCB-9FEF-24418B7A3250}"/>
              </a:ext>
            </a:extLst>
          </p:cNvPr>
          <p:cNvSpPr txBox="1"/>
          <p:nvPr/>
        </p:nvSpPr>
        <p:spPr>
          <a:xfrm>
            <a:off x="11447689" y="6448163"/>
            <a:ext cx="445562" cy="30777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02E5E"/>
                </a:solidFill>
                <a:latin typeface="Circe" panose="020B0502020203020203" pitchFamily="34" charset="-52"/>
              </a:defRPr>
            </a:lvl1pPr>
          </a:lstStyle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Akrobat" panose="00000600000000000000" pitchFamily="50" charset="-52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2843960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27566</TotalTime>
  <Words>1073</Words>
  <Application>Microsoft Office PowerPoint</Application>
  <PresentationFormat>Широкоэкранный</PresentationFormat>
  <Paragraphs>162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Akrobat</vt:lpstr>
      <vt:lpstr>Akrobat Bold</vt:lpstr>
      <vt:lpstr>Akrobat ExtraBold</vt:lpstr>
      <vt:lpstr>Akrobat Light</vt:lpstr>
      <vt:lpstr>Arial</vt:lpstr>
      <vt:lpstr>Calibri</vt:lpstr>
      <vt:lpstr>Calibri Light</vt:lpstr>
      <vt:lpstr>Circe</vt:lpstr>
      <vt:lpstr>Circe Bold</vt:lpstr>
      <vt:lpstr>Circe Extra Bold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Мошкало Николай Геннадьевич</dc:creator>
  <cp:lastModifiedBy>Маняпов Ренат Ильдусович</cp:lastModifiedBy>
  <cp:revision>1401</cp:revision>
  <cp:lastPrinted>2021-09-01T14:20:59Z</cp:lastPrinted>
  <dcterms:created xsi:type="dcterms:W3CDTF">2020-10-14T11:35:14Z</dcterms:created>
  <dcterms:modified xsi:type="dcterms:W3CDTF">2023-11-20T05:59:49Z</dcterms:modified>
</cp:coreProperties>
</file>