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11"/>
  </p:notesMasterIdLst>
  <p:sldIdLst>
    <p:sldId id="256" r:id="rId2"/>
    <p:sldId id="278" r:id="rId3"/>
    <p:sldId id="281" r:id="rId4"/>
    <p:sldId id="274" r:id="rId5"/>
    <p:sldId id="275" r:id="rId6"/>
    <p:sldId id="282" r:id="rId7"/>
    <p:sldId id="279" r:id="rId8"/>
    <p:sldId id="273" r:id="rId9"/>
    <p:sldId id="258" r:id="rId1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05330-A5F5-42FE-9680-7F3CEF1C967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160AF-AD1A-447B-99BA-8B684F63C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1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ли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 hasCustomPrompt="1"/>
          </p:nvPr>
        </p:nvSpPr>
        <p:spPr>
          <a:xfrm>
            <a:off x="1014299" y="5415664"/>
            <a:ext cx="723816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  <a:endParaRPr dirty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940558" y="6470889"/>
            <a:ext cx="2458946" cy="2245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3865376" y="6464264"/>
            <a:ext cx="4387084" cy="23115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77766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лож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4"/>
          <p:cNvSpPr txBox="1"/>
          <p:nvPr/>
        </p:nvSpPr>
        <p:spPr>
          <a:xfrm>
            <a:off x="266871" y="2902689"/>
            <a:ext cx="11652227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0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ПРИЛОЖЕНИЕ</a:t>
            </a:r>
            <a:endParaRPr lang="ru-RU" sz="10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5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след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461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55C70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358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64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441325" y="1647203"/>
            <a:ext cx="11398250" cy="174903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+mn-lt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 слайда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шрифт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2-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ru-RU" sz="1400" dirty="0">
              <a:latin typeface="+mn-lt"/>
              <a:cs typeface="Verdana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441325" y="3550780"/>
            <a:ext cx="5533876" cy="369794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6217140" y="3550780"/>
            <a:ext cx="5622435" cy="369794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6"/>
          </p:nvPr>
        </p:nvSpPr>
        <p:spPr>
          <a:xfrm>
            <a:off x="6217141" y="4075113"/>
            <a:ext cx="5622926" cy="2349500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7"/>
          </p:nvPr>
        </p:nvSpPr>
        <p:spPr>
          <a:xfrm>
            <a:off x="441325" y="4094741"/>
            <a:ext cx="5534025" cy="2329872"/>
          </a:xfrm>
          <a:prstGeom prst="rect">
            <a:avLst/>
          </a:prstGeom>
        </p:spPr>
        <p:txBody>
          <a:bodyPr/>
          <a:lstStyle>
            <a:lvl1pPr marL="285750" marR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tabLst/>
              <a:defRPr sz="1400"/>
            </a:lvl1pPr>
            <a:lvl2pPr marL="7429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2pPr>
            <a:lvl3pPr marL="12001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3pPr>
            <a:lvl4pPr marL="16573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4pPr>
            <a:lvl5pPr marL="21145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20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202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аблица 12"/>
          <p:cNvSpPr>
            <a:spLocks noGrp="1"/>
          </p:cNvSpPr>
          <p:nvPr>
            <p:ph type="tbl" sz="quarter" idx="10"/>
          </p:nvPr>
        </p:nvSpPr>
        <p:spPr>
          <a:xfrm>
            <a:off x="441324" y="1719881"/>
            <a:ext cx="11398251" cy="439261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92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5695122" y="1687493"/>
            <a:ext cx="6172200" cy="45642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55266" y="1687493"/>
            <a:ext cx="4975225" cy="4564219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0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441325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Диаграмма 5"/>
          <p:cNvSpPr>
            <a:spLocks noGrp="1"/>
          </p:cNvSpPr>
          <p:nvPr>
            <p:ph type="chart" sz="quarter" idx="19"/>
          </p:nvPr>
        </p:nvSpPr>
        <p:spPr>
          <a:xfrm>
            <a:off x="8126343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4" name="Диаграмма 5"/>
          <p:cNvSpPr>
            <a:spLocks noGrp="1"/>
          </p:cNvSpPr>
          <p:nvPr>
            <p:ph type="chart" sz="quarter" idx="20"/>
          </p:nvPr>
        </p:nvSpPr>
        <p:spPr>
          <a:xfrm>
            <a:off x="4283834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9" name="Диаграмма 5"/>
          <p:cNvSpPr>
            <a:spLocks noGrp="1"/>
          </p:cNvSpPr>
          <p:nvPr>
            <p:ph type="chart" sz="quarter" idx="21"/>
          </p:nvPr>
        </p:nvSpPr>
        <p:spPr>
          <a:xfrm>
            <a:off x="2297941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20" name="Диаграмма 5"/>
          <p:cNvSpPr>
            <a:spLocks noGrp="1"/>
          </p:cNvSpPr>
          <p:nvPr>
            <p:ph type="chart" sz="quarter" idx="22"/>
          </p:nvPr>
        </p:nvSpPr>
        <p:spPr>
          <a:xfrm>
            <a:off x="6140450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11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6"/>
          <a:stretch/>
        </p:blipFill>
        <p:spPr>
          <a:xfrm>
            <a:off x="28575" y="205333"/>
            <a:ext cx="11766476" cy="6280527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87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"/>
          <a:stretch/>
        </p:blipFill>
        <p:spPr>
          <a:xfrm>
            <a:off x="574820" y="510363"/>
            <a:ext cx="11233372" cy="5975498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84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 №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9963" y="4398229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9963" y="3390117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0" hasCustomPrompt="1"/>
          </p:nvPr>
        </p:nvSpPr>
        <p:spPr>
          <a:xfrm>
            <a:off x="469962" y="3585100"/>
            <a:ext cx="7630917" cy="75389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2" hasCustomPrompt="1"/>
          </p:nvPr>
        </p:nvSpPr>
        <p:spPr>
          <a:xfrm>
            <a:off x="8475662" y="1778966"/>
            <a:ext cx="3716338" cy="4672013"/>
          </a:xfrm>
          <a:prstGeom prst="rect">
            <a:avLst/>
          </a:prstGeom>
          <a:noFill/>
        </p:spPr>
        <p:txBody>
          <a:bodyPr/>
          <a:lstStyle>
            <a:lvl1pPr>
              <a:defRPr sz="35000" b="1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0" name="object 34"/>
          <p:cNvSpPr txBox="1"/>
          <p:nvPr/>
        </p:nvSpPr>
        <p:spPr>
          <a:xfrm>
            <a:off x="266871" y="4529471"/>
            <a:ext cx="8037157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ВОПРОС</a:t>
            </a:r>
            <a:endParaRPr lang="ru-RU" sz="13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9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81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149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86" r:id="rId3"/>
    <p:sldLayoutId id="2147483673" r:id="rId4"/>
    <p:sldLayoutId id="2147483674" r:id="rId5"/>
    <p:sldLayoutId id="2147483687" r:id="rId6"/>
    <p:sldLayoutId id="2147483688" r:id="rId7"/>
    <p:sldLayoutId id="2147483689" r:id="rId8"/>
    <p:sldLayoutId id="2147483675" r:id="rId9"/>
    <p:sldLayoutId id="2147483676" r:id="rId10"/>
    <p:sldLayoutId id="2147483677" r:id="rId11"/>
    <p:sldLayoutId id="2147483690" r:id="rId12"/>
  </p:sldLayoutIdLst>
  <p:txStyles>
    <p:titleStyle>
      <a:lvl1pPr eaLnBrk="1" hangingPunct="1">
        <a:defRPr sz="1400" baseline="0">
          <a:solidFill>
            <a:schemeClr val="bg2">
              <a:lumMod val="10000"/>
            </a:schemeClr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4405" y="5608170"/>
            <a:ext cx="7619062" cy="923330"/>
          </a:xfrm>
        </p:spPr>
        <p:txBody>
          <a:bodyPr/>
          <a:lstStyle/>
          <a:p>
            <a:r>
              <a:rPr lang="ru-RU" sz="2000" dirty="0" smtClean="0"/>
              <a:t>Услуги консалтинга и логистического аудита </a:t>
            </a:r>
            <a:br>
              <a:rPr lang="ru-RU" sz="2000" dirty="0" smtClean="0"/>
            </a:br>
            <a:r>
              <a:rPr lang="ru-RU" sz="2000" dirty="0" smtClean="0"/>
              <a:t>РЖД Логистика</a:t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52213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246712" y="378662"/>
            <a:ext cx="8142545" cy="341697"/>
          </a:xfrm>
        </p:spPr>
        <p:txBody>
          <a:bodyPr/>
          <a:lstStyle/>
          <a:p>
            <a:r>
              <a:rPr lang="ru-RU" kern="1200" dirty="0" smtClean="0">
                <a:solidFill>
                  <a:srgbClr val="214459"/>
                </a:solidFill>
                <a:latin typeface="Verdana"/>
                <a:cs typeface="Verdana"/>
              </a:rPr>
              <a:t>УСЛУГИ ПО ЛОГИСТИЧЕСКОМУ АУДИТУ, КОНСАЛТИНГУ и </a:t>
            </a:r>
            <a:r>
              <a:rPr lang="en-US" dirty="0">
                <a:solidFill>
                  <a:srgbClr val="003F53"/>
                </a:solidFill>
                <a:cs typeface="Verdana"/>
              </a:rPr>
              <a:t>IT </a:t>
            </a:r>
            <a:r>
              <a:rPr lang="ru-RU" dirty="0" smtClean="0">
                <a:solidFill>
                  <a:srgbClr val="003F53"/>
                </a:solidFill>
                <a:cs typeface="Verdana"/>
              </a:rPr>
              <a:t>РЕШЕНИЯМ</a:t>
            </a:r>
            <a:endParaRPr lang="ru-RU" kern="1200" dirty="0">
              <a:solidFill>
                <a:srgbClr val="214459"/>
              </a:solidFill>
              <a:latin typeface="Verdana"/>
              <a:cs typeface="Verdana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3928382" y="1747611"/>
            <a:ext cx="1" cy="445588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890784" y="1747611"/>
            <a:ext cx="5441" cy="44596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534400" y="1180762"/>
            <a:ext cx="27414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3F53"/>
                </a:solidFill>
                <a:latin typeface="Verdana"/>
                <a:cs typeface="Verdana"/>
              </a:rPr>
              <a:t>Предоставление</a:t>
            </a:r>
            <a:r>
              <a:rPr lang="en-US" sz="1200" b="1" dirty="0">
                <a:solidFill>
                  <a:srgbClr val="003F53"/>
                </a:solidFill>
                <a:latin typeface="Verdana"/>
                <a:cs typeface="Verdana"/>
              </a:rPr>
              <a:t> IT </a:t>
            </a:r>
            <a:r>
              <a:rPr lang="ru-RU" sz="1200" b="1" dirty="0">
                <a:solidFill>
                  <a:srgbClr val="003F53"/>
                </a:solidFill>
                <a:latin typeface="Verdana"/>
                <a:cs typeface="Verdana"/>
              </a:rPr>
              <a:t>решений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39225" y="1540692"/>
            <a:ext cx="392974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933B91"/>
                </a:solidFill>
                <a:latin typeface="Verdana"/>
                <a:cs typeface="Verdana"/>
              </a:rPr>
              <a:t>Моделирование: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Разработка динамической модели предприятия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Выявление 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узких мест», 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устранение которых позволит повысить пропускную способность ж.д. инфраструктуры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Разработка предложений по 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повышению пропускной способности ж.д.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инфраструктуры</a:t>
            </a: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77908" y="3151638"/>
            <a:ext cx="414801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33B91"/>
                </a:solidFill>
                <a:latin typeface="Verdana"/>
                <a:cs typeface="Verdana"/>
              </a:rPr>
              <a:t>Единая система управления транспортом </a:t>
            </a:r>
            <a:r>
              <a:rPr lang="ru-RU" sz="1100" b="1" dirty="0" smtClean="0">
                <a:solidFill>
                  <a:srgbClr val="933B91"/>
                </a:solidFill>
                <a:latin typeface="Verdana"/>
                <a:cs typeface="Verdana"/>
              </a:rPr>
              <a:t>ЭДИС</a:t>
            </a:r>
          </a:p>
          <a:p>
            <a:pPr algn="just">
              <a:spcAft>
                <a:spcPts val="600"/>
              </a:spcAft>
              <a:buClr>
                <a:srgbClr val="FF0000"/>
              </a:buClr>
            </a:pP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Позволяет 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оптимизировать эксплуатационную работу, значительно повысить качественные показатели работы предприятия, снизить оборот вагонов на путях необщего пользования и простой вагонов, повысить эффективность использования локомотивов, снизить расход топлива и проч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ru-RU" sz="1200" b="1" dirty="0">
              <a:solidFill>
                <a:srgbClr val="003F53"/>
              </a:solidFill>
              <a:latin typeface="Verdana"/>
              <a:cs typeface="Verdana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24741" y="1165812"/>
            <a:ext cx="25795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3F53"/>
                </a:solidFill>
                <a:latin typeface="Verdana"/>
                <a:cs typeface="Verdana"/>
              </a:rPr>
              <a:t>Логистический консалтинг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477" y="1647709"/>
            <a:ext cx="37678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АО «РЖД Логистика» проводит диагностику (оценку) логистической системы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компании и изучает состояние 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логистических бизнес-процессов во всей цепочке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поставок</a:t>
            </a:r>
          </a:p>
          <a:p>
            <a:pPr algn="just"/>
            <a:endParaRPr lang="ru-RU" sz="11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sz="11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Основные функции логистического аудита включают в себя следующий перечень: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Оценка вагонооборота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Оценка пропускной способности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Анализ маневровых операций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Оценка существующей технологии работы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Оценка работы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сотрудников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и другие работы</a:t>
            </a: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6132" y="1177000"/>
            <a:ext cx="20730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3F53"/>
                </a:solidFill>
                <a:latin typeface="Verdana"/>
                <a:cs typeface="Verdana"/>
              </a:rPr>
              <a:t>Логистический аудит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921468" y="1643690"/>
            <a:ext cx="3937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АО «РЖД Логистика»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проводит комплекс 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взаимосвязанных процедур по диагностике, разработке и внедрению организационных, технологических и информационных мероприятий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по</a:t>
            </a:r>
            <a:r>
              <a:rPr lang="en-US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оптимизации логистических бизнес-процессов.</a:t>
            </a:r>
          </a:p>
          <a:p>
            <a:pPr algn="just"/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Основные функции логистического консалтинга включают в себя следующий перечень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just"/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Предоставление мероприятий по расшивка узких мест на производственной площадке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Расчет и обоснование капитальных и операционных затрат для вариантов развития 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Расчет необходимого парка маневровых локомотивов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Оптимизация суточного плана – графика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работы</a:t>
            </a:r>
          </a:p>
          <a:p>
            <a:pPr marL="171450" indent="-1714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и другие работы </a:t>
            </a: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sz="11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150" y="4830422"/>
            <a:ext cx="3758005" cy="14432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924800" y="4648200"/>
            <a:ext cx="414801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33B91"/>
                </a:solidFill>
                <a:latin typeface="Verdana"/>
                <a:cs typeface="Verdana"/>
              </a:rPr>
              <a:t>Система </a:t>
            </a:r>
            <a:r>
              <a:rPr lang="en-US" sz="1100" b="1" dirty="0">
                <a:solidFill>
                  <a:srgbClr val="933B91"/>
                </a:solidFill>
                <a:latin typeface="Verdana"/>
                <a:cs typeface="Verdana"/>
              </a:rPr>
              <a:t>RZDL </a:t>
            </a:r>
            <a:r>
              <a:rPr lang="en-US" sz="1100" b="1" dirty="0" smtClean="0">
                <a:solidFill>
                  <a:srgbClr val="933B91"/>
                </a:solidFill>
                <a:latin typeface="Verdana"/>
                <a:cs typeface="Verdana"/>
              </a:rPr>
              <a:t>Cargo:</a:t>
            </a:r>
            <a:endParaRPr lang="ru-RU" sz="1100" b="1" dirty="0">
              <a:solidFill>
                <a:srgbClr val="933B91"/>
              </a:solidFill>
              <a:latin typeface="Verdana"/>
              <a:cs typeface="Verdana"/>
            </a:endParaRPr>
          </a:p>
          <a:p>
            <a:pPr marL="171450" indent="-171450" algn="just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Мультимодальные перевозки.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Планирование маршрутов доставки грузов различными видами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транспорта</a:t>
            </a:r>
            <a:endParaRPr lang="en-US" sz="11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Скдадской учет. СВХ, ответственное хранение, распределительные центры, к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росс-</a:t>
            </a:r>
            <a:r>
              <a:rPr lang="ru-RU" sz="11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докинг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, склады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товаров</a:t>
            </a:r>
            <a:endParaRPr lang="en-US" sz="11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Автомобильные перевозки. Учет и планирование перевозки </a:t>
            </a:r>
            <a:r>
              <a:rPr lang="ru-RU" sz="1100" dirty="0" smtClean="0">
                <a:latin typeface="Verdana" panose="020B0604030504040204" pitchFamily="34" charset="0"/>
                <a:ea typeface="Verdana" panose="020B0604030504040204" pitchFamily="34" charset="0"/>
              </a:rPr>
              <a:t>автотранспортом</a:t>
            </a:r>
            <a:endParaRPr lang="ru-RU" sz="1200" b="1" dirty="0">
              <a:solidFill>
                <a:srgbClr val="003F53"/>
              </a:solidFill>
              <a:latin typeface="Verdana"/>
              <a:cs typeface="Verdana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31948"/>
            <a:ext cx="3861754" cy="160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7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0"/>
            <a:ext cx="12192000" cy="6858000"/>
          </a:xfrm>
          <a:prstGeom prst="rect">
            <a:avLst/>
          </a:prstGeom>
        </p:spPr>
      </p:pic>
      <p:sp>
        <p:nvSpPr>
          <p:cNvPr id="5" name="object 3"/>
          <p:cNvSpPr txBox="1"/>
          <p:nvPr/>
        </p:nvSpPr>
        <p:spPr>
          <a:xfrm>
            <a:off x="152400" y="1249946"/>
            <a:ext cx="3962400" cy="16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6090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rgbClr val="214459"/>
                </a:solidFill>
                <a:latin typeface="Verdana"/>
                <a:cs typeface="Verdana"/>
              </a:rPr>
              <a:t>Проведение оценки предполагаемой площадки для строительства:</a:t>
            </a:r>
          </a:p>
          <a:p>
            <a:pPr marL="12700" marR="466090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rgbClr val="214459"/>
                </a:solidFill>
                <a:latin typeface="Verdana"/>
                <a:cs typeface="Verdana"/>
              </a:rPr>
              <a:t>- </a:t>
            </a:r>
            <a:r>
              <a:rPr lang="ru-RU" sz="1200" spc="-5" dirty="0">
                <a:latin typeface="Verdana"/>
                <a:cs typeface="Verdana"/>
              </a:rPr>
              <a:t>возможности завоза </a:t>
            </a:r>
            <a:r>
              <a:rPr lang="ru-RU" sz="1200" spc="-5" dirty="0" smtClean="0">
                <a:latin typeface="Verdana"/>
                <a:cs typeface="Verdana"/>
              </a:rPr>
              <a:t>сырья,  материалов и оборудования</a:t>
            </a:r>
            <a:endParaRPr lang="ru-RU" sz="1200" spc="-5" dirty="0">
              <a:latin typeface="Verdana"/>
              <a:cs typeface="Verdana"/>
            </a:endParaRPr>
          </a:p>
          <a:p>
            <a:pPr marL="12700" marR="466090" algn="just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Verdana"/>
                <a:cs typeface="Verdana"/>
              </a:rPr>
              <a:t>- достаточности пропускаемой </a:t>
            </a:r>
            <a:r>
              <a:rPr lang="ru-RU" sz="1200" spc="-5" dirty="0" smtClean="0">
                <a:latin typeface="Verdana"/>
                <a:cs typeface="Verdana"/>
              </a:rPr>
              <a:t>способности </a:t>
            </a:r>
            <a:r>
              <a:rPr lang="ru-RU" sz="1200" spc="-5" dirty="0">
                <a:latin typeface="Verdana"/>
                <a:cs typeface="Verdana"/>
              </a:rPr>
              <a:t>входящих и исходящих  потоков с учетом существующей инфраструктуры Ж/Д</a:t>
            </a:r>
          </a:p>
        </p:txBody>
      </p:sp>
      <p:sp>
        <p:nvSpPr>
          <p:cNvPr id="6" name="object 4"/>
          <p:cNvSpPr txBox="1"/>
          <p:nvPr/>
        </p:nvSpPr>
        <p:spPr>
          <a:xfrm>
            <a:off x="152400" y="5260973"/>
            <a:ext cx="3424619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300" b="1" dirty="0">
                <a:solidFill>
                  <a:srgbClr val="214459"/>
                </a:solidFill>
                <a:latin typeface="Verdana"/>
                <a:cs typeface="Verdana"/>
              </a:rPr>
              <a:t>Проведение расчетов для оценки предполагаемых затрат на завоз сырья/материалов/оборудования для строительства</a:t>
            </a:r>
          </a:p>
        </p:txBody>
      </p:sp>
      <p:sp>
        <p:nvSpPr>
          <p:cNvPr id="8" name="object 6"/>
          <p:cNvSpPr txBox="1"/>
          <p:nvPr/>
        </p:nvSpPr>
        <p:spPr>
          <a:xfrm>
            <a:off x="8890000" y="3830368"/>
            <a:ext cx="26162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8275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rgbClr val="214459"/>
                </a:solidFill>
                <a:latin typeface="Verdana"/>
                <a:cs typeface="Verdana"/>
              </a:rPr>
              <a:t>Согласование с РЖД присоединение путей необщего </a:t>
            </a:r>
            <a:r>
              <a:rPr lang="ru-RU" sz="1400" b="1" spc="-5" dirty="0" smtClean="0">
                <a:solidFill>
                  <a:srgbClr val="214459"/>
                </a:solidFill>
                <a:latin typeface="Verdana"/>
                <a:cs typeface="Verdana"/>
              </a:rPr>
              <a:t>пользования </a:t>
            </a:r>
            <a:r>
              <a:rPr lang="ru-RU" sz="1400" b="1" spc="-5" dirty="0">
                <a:solidFill>
                  <a:srgbClr val="214459"/>
                </a:solidFill>
                <a:latin typeface="Verdana"/>
                <a:cs typeface="Verdana"/>
              </a:rPr>
              <a:t>к Ж/Д инфраструктуре </a:t>
            </a:r>
          </a:p>
        </p:txBody>
      </p:sp>
      <p:sp>
        <p:nvSpPr>
          <p:cNvPr id="9" name="object 7"/>
          <p:cNvSpPr txBox="1"/>
          <p:nvPr/>
        </p:nvSpPr>
        <p:spPr>
          <a:xfrm>
            <a:off x="8890000" y="2533544"/>
            <a:ext cx="3073400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rgbClr val="214459"/>
                </a:solidFill>
                <a:latin typeface="Verdana"/>
                <a:cs typeface="Verdana"/>
              </a:rPr>
              <a:t>Проектирование внутренней логистической инфраструктуры завода (склады, Ж/Д пути, терминальные площадки)</a:t>
            </a:r>
          </a:p>
        </p:txBody>
      </p:sp>
      <p:sp>
        <p:nvSpPr>
          <p:cNvPr id="10" name="object 8"/>
          <p:cNvSpPr txBox="1"/>
          <p:nvPr/>
        </p:nvSpPr>
        <p:spPr>
          <a:xfrm>
            <a:off x="8890000" y="1452164"/>
            <a:ext cx="275717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>
                <a:solidFill>
                  <a:srgbClr val="214459"/>
                </a:solidFill>
                <a:latin typeface="Verdana"/>
                <a:cs typeface="Verdana"/>
              </a:rPr>
              <a:t>Проведение расчетов затрат </a:t>
            </a:r>
            <a:r>
              <a:rPr lang="ru-RU" sz="1400" b="1" dirty="0" smtClean="0">
                <a:solidFill>
                  <a:srgbClr val="214459"/>
                </a:solidFill>
                <a:latin typeface="Verdana"/>
                <a:cs typeface="Verdana"/>
              </a:rPr>
              <a:t>на </a:t>
            </a:r>
            <a:r>
              <a:rPr lang="ru-RU" sz="1400" b="1" dirty="0">
                <a:solidFill>
                  <a:srgbClr val="214459"/>
                </a:solidFill>
                <a:latin typeface="Verdana"/>
                <a:cs typeface="Verdana"/>
              </a:rPr>
              <a:t>строительство логистической инфраструктуры</a:t>
            </a:r>
          </a:p>
        </p:txBody>
      </p:sp>
      <p:sp>
        <p:nvSpPr>
          <p:cNvPr id="11" name="object 9"/>
          <p:cNvSpPr txBox="1"/>
          <p:nvPr/>
        </p:nvSpPr>
        <p:spPr>
          <a:xfrm>
            <a:off x="4634022" y="4654397"/>
            <a:ext cx="2870835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lang="ru-RU" sz="1300" b="1" dirty="0">
                <a:solidFill>
                  <a:srgbClr val="214459"/>
                </a:solidFill>
                <a:latin typeface="Verdana"/>
                <a:cs typeface="Verdana"/>
              </a:rPr>
              <a:t>Организация доставки проектных грузов (в том числе негабаритных грузов) с учетом оптимального графика</a:t>
            </a:r>
          </a:p>
        </p:txBody>
      </p:sp>
      <p:sp>
        <p:nvSpPr>
          <p:cNvPr id="12" name="object 10"/>
          <p:cNvSpPr txBox="1"/>
          <p:nvPr/>
        </p:nvSpPr>
        <p:spPr>
          <a:xfrm>
            <a:off x="4671557" y="3479651"/>
            <a:ext cx="2887676" cy="1025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300" b="1" dirty="0">
                <a:solidFill>
                  <a:srgbClr val="214459"/>
                </a:solidFill>
                <a:latin typeface="Verdana"/>
                <a:cs typeface="Verdana"/>
              </a:rPr>
              <a:t>Подбор и организация площадок для приема строительных грузов 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300" b="1" dirty="0">
                <a:solidFill>
                  <a:srgbClr val="214459"/>
                </a:solidFill>
                <a:latin typeface="Verdana"/>
                <a:cs typeface="Verdana"/>
              </a:rPr>
              <a:t>(В том числе на неподготовленных местах) </a:t>
            </a:r>
          </a:p>
        </p:txBody>
      </p:sp>
      <p:sp>
        <p:nvSpPr>
          <p:cNvPr id="13" name="object 11"/>
          <p:cNvSpPr txBox="1"/>
          <p:nvPr/>
        </p:nvSpPr>
        <p:spPr>
          <a:xfrm>
            <a:off x="4578603" y="5797979"/>
            <a:ext cx="3092222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300" b="1" dirty="0">
                <a:solidFill>
                  <a:srgbClr val="214459"/>
                </a:solidFill>
                <a:latin typeface="Verdana"/>
                <a:cs typeface="Verdana"/>
              </a:rPr>
              <a:t>Строительство и дальнейшая эксплуатация логистической инфраструктуры </a:t>
            </a:r>
          </a:p>
        </p:txBody>
      </p:sp>
      <p:sp>
        <p:nvSpPr>
          <p:cNvPr id="14" name="object 10"/>
          <p:cNvSpPr txBox="1"/>
          <p:nvPr/>
        </p:nvSpPr>
        <p:spPr>
          <a:xfrm>
            <a:off x="4763274" y="2331400"/>
            <a:ext cx="272288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Verdana"/>
                <a:cs typeface="Verdana"/>
              </a:rPr>
              <a:t>предоставляет следующие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Verdana"/>
                <a:cs typeface="Verdana"/>
              </a:rPr>
              <a:t> услуги</a:t>
            </a:r>
            <a:endParaRPr sz="16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691762"/>
            <a:ext cx="3276600" cy="594917"/>
          </a:xfrm>
          <a:prstGeom prst="rect">
            <a:avLst/>
          </a:prstGeom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276225" y="387049"/>
            <a:ext cx="70866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rgbClr val="EE3524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sz="1400" kern="0" dirty="0" smtClean="0">
                <a:solidFill>
                  <a:srgbClr val="214459"/>
                </a:solidFill>
              </a:rPr>
              <a:t>EPC </a:t>
            </a:r>
            <a:r>
              <a:rPr lang="ru-RU" sz="1400" kern="0" dirty="0" smtClean="0">
                <a:solidFill>
                  <a:srgbClr val="214459"/>
                </a:solidFill>
              </a:rPr>
              <a:t>услуги</a:t>
            </a:r>
            <a:endParaRPr lang="ru-RU" sz="1400" kern="0" dirty="0">
              <a:solidFill>
                <a:srgbClr val="21445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428" y="3095712"/>
            <a:ext cx="387122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5" dirty="0">
                <a:solidFill>
                  <a:srgbClr val="214459"/>
                </a:solidFill>
                <a:latin typeface="Verdana"/>
                <a:cs typeface="Verdana"/>
              </a:rPr>
              <a:t>Проведение проверки и аудита незавершенного строительством объекта и основных </a:t>
            </a:r>
            <a:r>
              <a:rPr lang="ru-RU" sz="1400" b="1" spc="-5" dirty="0" smtClean="0">
                <a:solidFill>
                  <a:srgbClr val="214459"/>
                </a:solidFill>
                <a:latin typeface="Verdana"/>
                <a:cs typeface="Verdana"/>
              </a:rPr>
              <a:t>средств</a:t>
            </a:r>
            <a:r>
              <a:rPr lang="en-US" sz="1400" b="1" spc="-5" dirty="0" smtClean="0">
                <a:solidFill>
                  <a:srgbClr val="214459"/>
                </a:solidFill>
                <a:latin typeface="Verdana"/>
                <a:cs typeface="Verdana"/>
              </a:rPr>
              <a:t>:</a:t>
            </a:r>
          </a:p>
          <a:p>
            <a:pPr marL="171450" indent="-171450">
              <a:buFont typeface="Verdana" panose="020B0604030504040204" pitchFamily="34" charset="0"/>
              <a:buChar char="–"/>
            </a:pPr>
            <a:r>
              <a:rPr lang="ru-RU" sz="1200" spc="-5" dirty="0">
                <a:latin typeface="Verdana"/>
                <a:cs typeface="Verdana"/>
              </a:rPr>
              <a:t>проверка документации на строительство;</a:t>
            </a:r>
          </a:p>
          <a:p>
            <a:pPr marL="171450" indent="-171450">
              <a:buFont typeface="Verdana" panose="020B0604030504040204" pitchFamily="34" charset="0"/>
              <a:buChar char="–"/>
            </a:pPr>
            <a:r>
              <a:rPr lang="ru-RU" sz="1200" spc="-5" dirty="0">
                <a:latin typeface="Verdana"/>
                <a:cs typeface="Verdana"/>
              </a:rPr>
              <a:t>проверка фактического выполнения;</a:t>
            </a:r>
          </a:p>
          <a:p>
            <a:pPr marL="171450" indent="-171450">
              <a:buFont typeface="Verdana" panose="020B0604030504040204" pitchFamily="34" charset="0"/>
              <a:buChar char="–"/>
            </a:pPr>
            <a:r>
              <a:rPr lang="ru-RU" sz="1200" spc="-5" dirty="0">
                <a:latin typeface="Verdana"/>
                <a:cs typeface="Verdana"/>
              </a:rPr>
              <a:t>проверка правильности учета расходов на капитальное строительство; </a:t>
            </a:r>
            <a:endParaRPr lang="en-US" sz="1200" spc="-5" dirty="0">
              <a:latin typeface="Verdana"/>
              <a:cs typeface="Verdana"/>
            </a:endParaRPr>
          </a:p>
          <a:p>
            <a:pPr marL="171450" indent="-171450">
              <a:buFont typeface="Verdana" panose="020B0604030504040204" pitchFamily="34" charset="0"/>
              <a:buChar char="–"/>
            </a:pPr>
            <a:r>
              <a:rPr lang="ru-RU" sz="1200" spc="-5" dirty="0">
                <a:latin typeface="Verdana"/>
                <a:cs typeface="Verdana"/>
              </a:rPr>
              <a:t>подготовка заключений по результатам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393483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380510" y="186359"/>
            <a:ext cx="7630917" cy="646043"/>
          </a:xfrm>
        </p:spPr>
        <p:txBody>
          <a:bodyPr/>
          <a:lstStyle/>
          <a:p>
            <a:r>
              <a:rPr lang="ru-RU" dirty="0" smtClean="0"/>
              <a:t>ЛОГИСТИЧЕСКИЙ АУДИТ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80974" y="1698558"/>
            <a:ext cx="655365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Анализ узких мест на производстве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Оценка логистических технологий на предприятии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Оценка обеспечения предприятий сырьем и материалами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Оценка сроков доставки по выбранной логистической схеме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cs typeface="Arial" pitchFamily="34" charset="0"/>
              </a:rPr>
              <a:t>Оценка наличия порожнего подвижного состава на предприятии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cs typeface="Arial" pitchFamily="34" charset="0"/>
              </a:rPr>
              <a:t>Оценка морского флота для ритмичной </a:t>
            </a:r>
            <a:r>
              <a:rPr lang="ru-RU" sz="1400" dirty="0"/>
              <a:t>отгрузки</a:t>
            </a:r>
            <a:r>
              <a:rPr lang="ru-RU" sz="1400" dirty="0">
                <a:cs typeface="Arial" pitchFamily="34" charset="0"/>
              </a:rPr>
              <a:t> на конечного клиента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Аудит существующих мощностей транспортной инфраструктуры каждого </a:t>
            </a:r>
            <a:r>
              <a:rPr lang="ru-RU" sz="1400" dirty="0" smtClean="0"/>
              <a:t>плеча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Оценка текущего суточного плана – графика работы маневровых тепловозов на предприятии и </a:t>
            </a:r>
            <a:r>
              <a:rPr lang="ru-RU" sz="1400" dirty="0" smtClean="0"/>
              <a:t>станции</a:t>
            </a:r>
            <a:endParaRPr lang="ru-RU" sz="1400" dirty="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Анализ логистических ограничений, влияющих на основную работу предприятия, и их </a:t>
            </a:r>
            <a:r>
              <a:rPr lang="ru-RU" sz="1400" dirty="0" smtClean="0"/>
              <a:t>последствий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9031" y="1053679"/>
            <a:ext cx="11249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Логистический </a:t>
            </a:r>
            <a:r>
              <a:rPr lang="ru-RU" b="1" dirty="0" smtClean="0">
                <a:solidFill>
                  <a:srgbClr val="C00000"/>
                </a:solidFill>
              </a:rPr>
              <a:t>аудит</a:t>
            </a:r>
            <a:r>
              <a:rPr lang="ru-RU" dirty="0" smtClean="0"/>
              <a:t>, </a:t>
            </a:r>
            <a:r>
              <a:rPr lang="ru-RU" dirty="0"/>
              <a:t>предлагаемый АО «РЖД Логистика» может включать в себя следующий перечень работ: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53" y="4681900"/>
            <a:ext cx="3202736" cy="176431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120" y="4681900"/>
            <a:ext cx="3211717" cy="1794193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grpSp>
        <p:nvGrpSpPr>
          <p:cNvPr id="17" name="Группа 16"/>
          <p:cNvGrpSpPr/>
          <p:nvPr/>
        </p:nvGrpSpPr>
        <p:grpSpPr>
          <a:xfrm>
            <a:off x="6921660" y="1616487"/>
            <a:ext cx="5110681" cy="4829725"/>
            <a:chOff x="7112000" y="1616487"/>
            <a:chExt cx="4920341" cy="4829725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12000" y="1616487"/>
              <a:ext cx="4920341" cy="4829725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60100" y="2047217"/>
              <a:ext cx="1072241" cy="4373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232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249883" y="302473"/>
            <a:ext cx="3581890" cy="423241"/>
          </a:xfrm>
        </p:spPr>
        <p:txBody>
          <a:bodyPr/>
          <a:lstStyle/>
          <a:p>
            <a:r>
              <a:rPr lang="ru-RU" dirty="0" smtClean="0"/>
              <a:t>ЛОГИСТИЧЕСКИЙ КОНСАЛТИНГ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860" y="1827565"/>
            <a:ext cx="71553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Оптимизация </a:t>
            </a:r>
            <a:r>
              <a:rPr lang="ru-RU" sz="1400" dirty="0"/>
              <a:t>движения грузовых </a:t>
            </a:r>
            <a:r>
              <a:rPr lang="ru-RU" sz="1400" dirty="0" smtClean="0"/>
              <a:t>поездов</a:t>
            </a:r>
            <a:endParaRPr lang="ru-RU" sz="1400" dirty="0"/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Предложение этапов реализации мероприятий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Расчет необходимого парка маневровых локомотивов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Решения по расшивка узких мест на производственной </a:t>
            </a:r>
            <a:r>
              <a:rPr lang="ru-RU" sz="1400" dirty="0" smtClean="0"/>
              <a:t>площадке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Оптимизация работы на площадке: механизация и потребность в </a:t>
            </a:r>
            <a:r>
              <a:rPr lang="ru-RU" sz="1400" dirty="0" smtClean="0"/>
              <a:t>складах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Выбор оптимальной упаковки для транспортировки сырья и готовой </a:t>
            </a:r>
            <a:r>
              <a:rPr lang="ru-RU" sz="1400" dirty="0" smtClean="0"/>
              <a:t>продукции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Оптимизация используемых ресурсов и внедрение инновационных технологий </a:t>
            </a:r>
            <a:r>
              <a:rPr lang="ru-RU" sz="1400" dirty="0" smtClean="0"/>
              <a:t>работы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Создание </a:t>
            </a:r>
            <a:r>
              <a:rPr lang="ru-RU" sz="1400" dirty="0"/>
              <a:t>экономической модели на управление цепями поставок для функционирующего </a:t>
            </a:r>
            <a:r>
              <a:rPr lang="ru-RU" sz="1400" dirty="0" smtClean="0"/>
              <a:t>завода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Создание </a:t>
            </a:r>
            <a:r>
              <a:rPr lang="ru-RU" sz="1400" dirty="0"/>
              <a:t>оптимального суточного плана – графика работы маневровых тепловозов на предприятии и станции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Проектирование внутренней логистической инфраструктуры завода (склады, ж/д пути, терминальные площадки)</a:t>
            </a:r>
          </a:p>
          <a:p>
            <a:pPr marL="342900" indent="-34290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Анализ </a:t>
            </a:r>
            <a:r>
              <a:rPr lang="ru-RU" sz="1400" dirty="0"/>
              <a:t>необходимости, объема и достаточности инвестиций для увеличения перерабатывающей возможности производственных </a:t>
            </a:r>
            <a:r>
              <a:rPr lang="ru-RU" sz="1400" dirty="0" smtClean="0"/>
              <a:t>активов, а также обоснование и защита инвестиций перед руководством предприятия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860" y="1082707"/>
            <a:ext cx="11249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Логистический консалтинг</a:t>
            </a:r>
            <a:r>
              <a:rPr lang="ru-RU" dirty="0"/>
              <a:t>, предлагаемый АО «РЖД Логистика» может включать в себя следующий перечень работ: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3687" y="1557366"/>
            <a:ext cx="4540328" cy="45299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649" y="4040176"/>
            <a:ext cx="4440512" cy="2338942"/>
          </a:xfrm>
          <a:prstGeom prst="rect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938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47625" y="403627"/>
            <a:ext cx="3528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4459"/>
                </a:solidFill>
                <a:latin typeface="Verdana"/>
                <a:cs typeface="Verdana"/>
              </a:rPr>
              <a:t>УПРАВЛЕНИЕ ЦЕПЯМИ</a:t>
            </a:r>
            <a:r>
              <a:rPr sz="1400" b="1" spc="-100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400" b="1" spc="5" dirty="0">
                <a:solidFill>
                  <a:srgbClr val="214459"/>
                </a:solidFill>
                <a:latin typeface="Verdana"/>
                <a:cs typeface="Verdana"/>
              </a:rPr>
              <a:t>ПОСТАВОК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26828" y="1490014"/>
            <a:ext cx="832485" cy="176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Завоз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сырья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0633" y="1688725"/>
            <a:ext cx="178435" cy="2082164"/>
          </a:xfrm>
          <a:prstGeom prst="rect">
            <a:avLst/>
          </a:prstGeom>
        </p:spPr>
        <p:txBody>
          <a:bodyPr vert="vert270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950" spc="20" dirty="0">
                <a:solidFill>
                  <a:srgbClr val="231F20"/>
                </a:solidFill>
                <a:latin typeface="Verdana"/>
                <a:cs typeface="Verdana"/>
              </a:rPr>
              <a:t>Точки зарождения</a:t>
            </a:r>
            <a:r>
              <a:rPr sz="95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50" spc="15" dirty="0">
                <a:solidFill>
                  <a:srgbClr val="231F20"/>
                </a:solidFill>
                <a:latin typeface="Verdana"/>
                <a:cs typeface="Verdana"/>
              </a:rPr>
              <a:t>грузопотока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39384" y="1795444"/>
            <a:ext cx="725805" cy="30226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17475" marR="5080" indent="-105410">
              <a:lnSpc>
                <a:spcPts val="990"/>
              </a:lnSpc>
              <a:spcBef>
                <a:spcPts val="295"/>
              </a:spcBef>
            </a:pP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Перевалка 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в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порту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87802" y="1441137"/>
            <a:ext cx="978535" cy="30226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61620" marR="5080" indent="-249554">
              <a:lnSpc>
                <a:spcPts val="990"/>
              </a:lnSpc>
              <a:spcBef>
                <a:spcPts val="295"/>
              </a:spcBef>
            </a:pP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Вывоз</a:t>
            </a:r>
            <a:r>
              <a:rPr sz="1000" spc="-6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готовой  продукции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23582" y="3762324"/>
            <a:ext cx="2327275" cy="30226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82880" marR="5080" indent="-170815">
              <a:lnSpc>
                <a:spcPts val="990"/>
              </a:lnSpc>
              <a:spcBef>
                <a:spcPts val="295"/>
              </a:spcBef>
            </a:pP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Обеспечение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эффективной 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работы  транспортных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подразделений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93073" y="1126520"/>
            <a:ext cx="996315" cy="30226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-635">
              <a:lnSpc>
                <a:spcPts val="990"/>
              </a:lnSpc>
              <a:spcBef>
                <a:spcPts val="295"/>
              </a:spcBef>
            </a:pP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Логистический 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аудит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28498" y="3765798"/>
            <a:ext cx="1444625" cy="30226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301625">
              <a:lnSpc>
                <a:spcPts val="990"/>
              </a:lnSpc>
              <a:spcBef>
                <a:spcPts val="295"/>
              </a:spcBef>
            </a:pP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Погрузочно-  разгрузочные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работы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83472" y="1126420"/>
            <a:ext cx="998219" cy="30226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50825" marR="5080" indent="-238760">
              <a:lnSpc>
                <a:spcPts val="990"/>
              </a:lnSpc>
              <a:spcBef>
                <a:spcPts val="295"/>
              </a:spcBef>
            </a:pP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Логистический 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консалтинг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05233" y="4406010"/>
            <a:ext cx="61010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10" dirty="0">
                <a:solidFill>
                  <a:srgbClr val="003F53"/>
                </a:solidFill>
                <a:latin typeface="FSRAILWAY Bold"/>
                <a:cs typeface="FSRAILWAY Bold"/>
              </a:rPr>
              <a:t>СОДЕРЖАНИЕ </a:t>
            </a:r>
            <a:r>
              <a:rPr sz="1300" dirty="0">
                <a:solidFill>
                  <a:srgbClr val="003F53"/>
                </a:solidFill>
                <a:latin typeface="FSRAILWAY Bold"/>
                <a:cs typeface="FSRAILWAY Bold"/>
              </a:rPr>
              <a:t>И </a:t>
            </a:r>
            <a:r>
              <a:rPr sz="1300" spc="20" dirty="0">
                <a:solidFill>
                  <a:srgbClr val="003F53"/>
                </a:solidFill>
                <a:latin typeface="FSRAILWAY Bold"/>
                <a:cs typeface="FSRAILWAY Bold"/>
              </a:rPr>
              <a:t>ОБСЛУЖИВАНИЕ </a:t>
            </a:r>
            <a:r>
              <a:rPr sz="1300" spc="15" dirty="0">
                <a:solidFill>
                  <a:srgbClr val="003F53"/>
                </a:solidFill>
                <a:latin typeface="FSRAILWAY Bold"/>
                <a:cs typeface="FSRAILWAY Bold"/>
              </a:rPr>
              <a:t>ТРАНСПОРТНОЙ</a:t>
            </a:r>
            <a:r>
              <a:rPr sz="1300" spc="160" dirty="0">
                <a:solidFill>
                  <a:srgbClr val="003F53"/>
                </a:solidFill>
                <a:latin typeface="FSRAILWAY Bold"/>
                <a:cs typeface="FSRAILWAY Bold"/>
              </a:rPr>
              <a:t> </a:t>
            </a:r>
            <a:r>
              <a:rPr sz="1300" spc="15" dirty="0">
                <a:solidFill>
                  <a:srgbClr val="003F53"/>
                </a:solidFill>
                <a:latin typeface="FSRAILWAY Bold"/>
                <a:cs typeface="FSRAILWAY Bold"/>
              </a:rPr>
              <a:t>ИНФРАСТРУКТУРЫ</a:t>
            </a:r>
            <a:endParaRPr sz="1300">
              <a:latin typeface="FSRAILWAY Bold"/>
              <a:cs typeface="FSRAILWAY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9472" y="6147878"/>
            <a:ext cx="299085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b="1" spc="10" dirty="0">
                <a:solidFill>
                  <a:srgbClr val="003F53"/>
                </a:solidFill>
                <a:latin typeface="RussianRail G Pro"/>
                <a:cs typeface="RussianRail G Pro"/>
              </a:rPr>
              <a:t>РОСТ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5688" y="6235230"/>
            <a:ext cx="967105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b="1" spc="10" dirty="0">
                <a:solidFill>
                  <a:srgbClr val="003F53"/>
                </a:solidFill>
                <a:latin typeface="RussianRail G Pro"/>
                <a:cs typeface="RussianRail G Pro"/>
              </a:rPr>
              <a:t>оборачиваемости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1960" y="6322580"/>
            <a:ext cx="514350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b="1" spc="10" dirty="0">
                <a:solidFill>
                  <a:srgbClr val="003F53"/>
                </a:solidFill>
                <a:latin typeface="RussianRail G Pro"/>
                <a:cs typeface="RussianRail G Pro"/>
              </a:rPr>
              <a:t>капитала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39083" y="6144540"/>
            <a:ext cx="299085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b="1" spc="10" dirty="0">
                <a:solidFill>
                  <a:srgbClr val="003F53"/>
                </a:solidFill>
                <a:latin typeface="RussianRail G Pro"/>
                <a:cs typeface="RussianRail G Pro"/>
              </a:rPr>
              <a:t>РОСТ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35156" y="6231893"/>
            <a:ext cx="507365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b="1" spc="10" dirty="0">
                <a:solidFill>
                  <a:srgbClr val="003F53"/>
                </a:solidFill>
                <a:latin typeface="RussianRail G Pro"/>
                <a:cs typeface="RussianRail G Pro"/>
              </a:rPr>
              <a:t>прибыли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82117" y="6188917"/>
            <a:ext cx="719023" cy="271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798460" y="5189042"/>
            <a:ext cx="662940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spc="25" dirty="0">
                <a:solidFill>
                  <a:srgbClr val="003F53"/>
                </a:solidFill>
                <a:latin typeface="FSRAILWAY Bold"/>
                <a:cs typeface="FSRAILWAY Bold"/>
              </a:rPr>
              <a:t>ПРИБЫЛЬ</a:t>
            </a:r>
            <a:endParaRPr sz="950">
              <a:latin typeface="FSRAILWAY Bold"/>
              <a:cs typeface="FSRAILWAY Bold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6903850" y="6162643"/>
            <a:ext cx="508634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b="1" spc="10" dirty="0">
                <a:solidFill>
                  <a:srgbClr val="003F53"/>
                </a:solidFill>
                <a:latin typeface="RussianRail G Pro"/>
                <a:cs typeface="RussianRail G Pro"/>
              </a:rPr>
              <a:t>З</a:t>
            </a:r>
            <a:r>
              <a:rPr sz="800" b="1" spc="-35" dirty="0">
                <a:solidFill>
                  <a:srgbClr val="003F53"/>
                </a:solidFill>
                <a:latin typeface="RussianRail G Pro"/>
                <a:cs typeface="RussianRail G Pro"/>
              </a:rPr>
              <a:t>А</a:t>
            </a:r>
            <a:r>
              <a:rPr sz="800" b="1" spc="10" dirty="0">
                <a:solidFill>
                  <a:srgbClr val="003F53"/>
                </a:solidFill>
                <a:latin typeface="RussianRail G Pro"/>
                <a:cs typeface="RussianRail G Pro"/>
              </a:rPr>
              <a:t>Т</a:t>
            </a:r>
            <a:r>
              <a:rPr sz="800" b="1" spc="-25" dirty="0">
                <a:solidFill>
                  <a:srgbClr val="003F53"/>
                </a:solidFill>
                <a:latin typeface="RussianRail G Pro"/>
                <a:cs typeface="RussianRail G Pro"/>
              </a:rPr>
              <a:t>Р</a:t>
            </a:r>
            <a:r>
              <a:rPr sz="800" b="1" spc="-35" dirty="0">
                <a:solidFill>
                  <a:srgbClr val="003F53"/>
                </a:solidFill>
                <a:latin typeface="RussianRail G Pro"/>
                <a:cs typeface="RussianRail G Pro"/>
              </a:rPr>
              <a:t>А</a:t>
            </a:r>
            <a:r>
              <a:rPr sz="800" b="1" spc="15" dirty="0">
                <a:solidFill>
                  <a:srgbClr val="003F53"/>
                </a:solidFill>
                <a:latin typeface="RussianRail G Pro"/>
                <a:cs typeface="RussianRail G Pro"/>
              </a:rPr>
              <a:t>ТЫ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42898" y="6249995"/>
            <a:ext cx="830580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10" dirty="0">
                <a:solidFill>
                  <a:srgbClr val="003F53"/>
                </a:solidFill>
                <a:latin typeface="RussianRail G Pro"/>
                <a:cs typeface="RussianRail G Pro"/>
              </a:rPr>
              <a:t>на оборот</a:t>
            </a:r>
            <a:r>
              <a:rPr sz="800" spc="-75" dirty="0">
                <a:solidFill>
                  <a:srgbClr val="003F53"/>
                </a:solidFill>
                <a:latin typeface="RussianRail G Pro"/>
                <a:cs typeface="RussianRail G Pro"/>
              </a:rPr>
              <a:t> </a:t>
            </a:r>
            <a:r>
              <a:rPr sz="800" spc="10" dirty="0">
                <a:solidFill>
                  <a:srgbClr val="003F53"/>
                </a:solidFill>
                <a:latin typeface="RussianRail G Pro"/>
                <a:cs typeface="RussianRail G Pro"/>
              </a:rPr>
              <a:t>парка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51254" y="6337296"/>
            <a:ext cx="414020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10" dirty="0">
                <a:solidFill>
                  <a:srgbClr val="003F53"/>
                </a:solidFill>
                <a:latin typeface="RussianRail G Pro"/>
                <a:cs typeface="RussianRail G Pro"/>
              </a:rPr>
              <a:t>вагонов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891363" y="6162589"/>
            <a:ext cx="685800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b="1" spc="10" dirty="0">
                <a:solidFill>
                  <a:srgbClr val="003F53"/>
                </a:solidFill>
                <a:latin typeface="RussianRail G Pro"/>
                <a:cs typeface="RussianRail G Pro"/>
              </a:rPr>
              <a:t>СТОИМОСТЬ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993241" y="6249995"/>
            <a:ext cx="481965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10" dirty="0">
                <a:solidFill>
                  <a:srgbClr val="003F53"/>
                </a:solidFill>
                <a:latin typeface="RussianRail G Pro"/>
                <a:cs typeface="RussianRail G Pro"/>
              </a:rPr>
              <a:t>доставки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092313" y="6337346"/>
            <a:ext cx="283845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5" dirty="0">
                <a:solidFill>
                  <a:srgbClr val="003F53"/>
                </a:solidFill>
                <a:latin typeface="RussianRail G Pro"/>
                <a:cs typeface="RussianRail G Pro"/>
              </a:rPr>
              <a:t>гр</a:t>
            </a:r>
            <a:r>
              <a:rPr sz="800" spc="10" dirty="0">
                <a:solidFill>
                  <a:srgbClr val="003F53"/>
                </a:solidFill>
                <a:latin typeface="RussianRail G Pro"/>
                <a:cs typeface="RussianRail G Pro"/>
              </a:rPr>
              <a:t>уза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066488" y="6162640"/>
            <a:ext cx="553720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b="1" dirty="0">
                <a:solidFill>
                  <a:srgbClr val="003F53"/>
                </a:solidFill>
                <a:latin typeface="RussianRail G Pro"/>
                <a:cs typeface="RussianRail G Pro"/>
              </a:rPr>
              <a:t>РАСХОДЫ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35456" y="6245985"/>
            <a:ext cx="1216025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10" dirty="0">
                <a:solidFill>
                  <a:srgbClr val="003F53"/>
                </a:solidFill>
                <a:latin typeface="RussianRail G Pro"/>
                <a:cs typeface="RussianRail G Pro"/>
              </a:rPr>
              <a:t>на простой</a:t>
            </a:r>
            <a:r>
              <a:rPr sz="800" spc="-60" dirty="0">
                <a:solidFill>
                  <a:srgbClr val="003F53"/>
                </a:solidFill>
                <a:latin typeface="RussianRail G Pro"/>
                <a:cs typeface="RussianRail G Pro"/>
              </a:rPr>
              <a:t> </a:t>
            </a:r>
            <a:r>
              <a:rPr sz="800" spc="10" dirty="0">
                <a:solidFill>
                  <a:srgbClr val="003F53"/>
                </a:solidFill>
                <a:latin typeface="RussianRail G Pro"/>
                <a:cs typeface="RussianRail G Pro"/>
              </a:rPr>
              <a:t>подвижного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41333" y="6329328"/>
            <a:ext cx="403860" cy="150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10" dirty="0">
                <a:solidFill>
                  <a:srgbClr val="003F53"/>
                </a:solidFill>
                <a:latin typeface="RussianRail G Pro"/>
                <a:cs typeface="RussianRail G Pro"/>
              </a:rPr>
              <a:t>состава</a:t>
            </a:r>
            <a:endParaRPr sz="800">
              <a:latin typeface="RussianRail G Pro"/>
              <a:cs typeface="RussianRail G Pr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937844" y="5062631"/>
            <a:ext cx="826769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spc="20" dirty="0">
                <a:solidFill>
                  <a:srgbClr val="003F53"/>
                </a:solidFill>
                <a:latin typeface="FSRAILWAY Bold"/>
                <a:cs typeface="FSRAILWAY Bold"/>
              </a:rPr>
              <a:t>ЭКОНОМИЯ:</a:t>
            </a:r>
            <a:endParaRPr sz="950">
              <a:latin typeface="FSRAILWAY Bold"/>
              <a:cs typeface="FSRAILWAY 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328690" y="5166809"/>
            <a:ext cx="2045335" cy="1384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spc="25" dirty="0">
                <a:solidFill>
                  <a:srgbClr val="003F53"/>
                </a:solidFill>
                <a:latin typeface="FSRAILWAY Bold"/>
                <a:cs typeface="FSRAILWAY Bold"/>
              </a:rPr>
              <a:t>Снижение доли </a:t>
            </a:r>
            <a:r>
              <a:rPr sz="700" spc="20" dirty="0">
                <a:solidFill>
                  <a:srgbClr val="003F53"/>
                </a:solidFill>
                <a:latin typeface="FSRAILWAY Bold"/>
                <a:cs typeface="FSRAILWAY Bold"/>
              </a:rPr>
              <a:t>транспортных</a:t>
            </a:r>
            <a:r>
              <a:rPr sz="700" spc="-40" dirty="0">
                <a:solidFill>
                  <a:srgbClr val="003F53"/>
                </a:solidFill>
                <a:latin typeface="FSRAILWAY Bold"/>
                <a:cs typeface="FSRAILWAY Bold"/>
              </a:rPr>
              <a:t> </a:t>
            </a:r>
            <a:r>
              <a:rPr sz="700" spc="20" dirty="0">
                <a:solidFill>
                  <a:srgbClr val="003F53"/>
                </a:solidFill>
                <a:latin typeface="FSRAILWAY Bold"/>
                <a:cs typeface="FSRAILWAY Bold"/>
              </a:rPr>
              <a:t>расходов</a:t>
            </a:r>
            <a:endParaRPr sz="700">
              <a:latin typeface="FSRAILWAY Bold"/>
              <a:cs typeface="FSRAILWAY 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417010" y="5239734"/>
            <a:ext cx="1868170" cy="1384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spc="20" dirty="0">
                <a:solidFill>
                  <a:srgbClr val="003F53"/>
                </a:solidFill>
                <a:latin typeface="FSRAILWAY Bold"/>
                <a:cs typeface="FSRAILWAY Bold"/>
              </a:rPr>
              <a:t>в себестоимости готовой</a:t>
            </a:r>
            <a:r>
              <a:rPr sz="700" spc="-45" dirty="0">
                <a:solidFill>
                  <a:srgbClr val="003F53"/>
                </a:solidFill>
                <a:latin typeface="FSRAILWAY Bold"/>
                <a:cs typeface="FSRAILWAY Bold"/>
              </a:rPr>
              <a:t> </a:t>
            </a:r>
            <a:r>
              <a:rPr sz="700" spc="25" dirty="0">
                <a:solidFill>
                  <a:srgbClr val="003F53"/>
                </a:solidFill>
                <a:latin typeface="FSRAILWAY Bold"/>
                <a:cs typeface="FSRAILWAY Bold"/>
              </a:rPr>
              <a:t>продукции</a:t>
            </a:r>
            <a:endParaRPr sz="700">
              <a:latin typeface="FSRAILWAY Bold"/>
              <a:cs typeface="FSRAILWAY Bold"/>
            </a:endParaRPr>
          </a:p>
        </p:txBody>
      </p:sp>
    </p:spTree>
    <p:extLst>
      <p:ext uri="{BB962C8B-B14F-4D97-AF65-F5344CB8AC3E}">
        <p14:creationId xmlns:p14="http://schemas.microsoft.com/office/powerpoint/2010/main" val="2999312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227785" y="344444"/>
            <a:ext cx="9416633" cy="322675"/>
          </a:xfrm>
        </p:spPr>
        <p:txBody>
          <a:bodyPr/>
          <a:lstStyle/>
          <a:p>
            <a:r>
              <a:rPr lang="ru-RU" dirty="0" smtClean="0"/>
              <a:t>РЕАЛИЗОВАННЫЕ КОНСАЛТИНГОВЫЕ </a:t>
            </a:r>
            <a:r>
              <a:rPr lang="ru-RU" dirty="0"/>
              <a:t>ПРОЕКТЫ </a:t>
            </a:r>
            <a:r>
              <a:rPr lang="ru-RU" dirty="0" smtClean="0"/>
              <a:t>В 2022 ГОДУ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6056" y="1790698"/>
            <a:ext cx="50518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Инженерно-консультационные </a:t>
            </a:r>
            <a:r>
              <a:rPr lang="ru-RU" sz="1200" dirty="0"/>
              <a:t>услуги «</a:t>
            </a:r>
            <a:r>
              <a:rPr lang="ru-RU" sz="1200" dirty="0" err="1"/>
              <a:t>Предпроектные</a:t>
            </a:r>
            <a:r>
              <a:rPr lang="ru-RU" sz="1200" dirty="0"/>
              <a:t> работы. Организация перевозок продукции и материально-технических ресурсов  Горно-металлургического комбината на базе </a:t>
            </a:r>
            <a:r>
              <a:rPr lang="ru-RU" sz="1200" dirty="0" err="1"/>
              <a:t>Зашихинского</a:t>
            </a:r>
            <a:r>
              <a:rPr lang="ru-RU" sz="1200" dirty="0"/>
              <a:t> </a:t>
            </a:r>
            <a:r>
              <a:rPr lang="ru-RU" sz="1200" dirty="0" err="1"/>
              <a:t>редкометалльного</a:t>
            </a:r>
            <a:r>
              <a:rPr lang="ru-RU" sz="1200" dirty="0"/>
              <a:t> месторождения</a:t>
            </a:r>
            <a:r>
              <a:rPr lang="ru-RU" sz="1200" dirty="0" smtClean="0"/>
              <a:t>». </a:t>
            </a:r>
          </a:p>
          <a:p>
            <a:pPr algn="just"/>
            <a:r>
              <a:rPr lang="ru-RU" sz="1200" dirty="0" smtClean="0"/>
              <a:t>Месторождение </a:t>
            </a:r>
            <a:r>
              <a:rPr lang="ru-RU" sz="1200" dirty="0"/>
              <a:t>редких металлов расположено в Нижнеудинском районе Иркутской области. </a:t>
            </a:r>
            <a:r>
              <a:rPr lang="ru-RU" sz="1200" dirty="0" err="1" smtClean="0"/>
              <a:t>Техноинвест</a:t>
            </a:r>
            <a:r>
              <a:rPr lang="ru-RU" sz="1200" dirty="0" smtClean="0"/>
              <a:t> альянс владеет </a:t>
            </a:r>
            <a:r>
              <a:rPr lang="ru-RU" sz="1200" dirty="0"/>
              <a:t>лицензией на его разработку с 2005 года. Запасов месторождения хватит более чем на 60 лет отработки. Партнером проекта является Группа ЧТПЗ,  одна из крупнейших отечественных компаний — производителей трубной продукции.</a:t>
            </a:r>
          </a:p>
          <a:p>
            <a:pPr algn="just"/>
            <a:r>
              <a:rPr lang="ru-RU" sz="1200" dirty="0" smtClean="0"/>
              <a:t>После выполнения проекта,  для клиента планируется предоставление полного комплекса логистических услуг по перевозке МТР, доставке руды с карьера на завод и вывоз готовой продукции.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7785" y="1554403"/>
            <a:ext cx="34531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/>
              <a:t>Заказчик ЗАО "</a:t>
            </a:r>
            <a:r>
              <a:rPr lang="ru-RU" sz="1200" b="1" dirty="0" err="1" smtClean="0"/>
              <a:t>Техноинвест</a:t>
            </a:r>
            <a:r>
              <a:rPr lang="ru-RU" sz="1200" b="1" dirty="0" smtClean="0"/>
              <a:t> Альянс</a:t>
            </a:r>
            <a:r>
              <a:rPr lang="ru-RU" sz="1200" b="1" dirty="0"/>
              <a:t>"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6056" y="5313754"/>
            <a:ext cx="32159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/>
              <a:t>Заказчик </a:t>
            </a:r>
            <a:r>
              <a:rPr lang="ru-RU" sz="1200" b="1" dirty="0" smtClean="0"/>
              <a:t>АО «Лебединский ГОК»</a:t>
            </a:r>
            <a:endParaRPr lang="ru-RU" sz="12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86056" y="5642533"/>
            <a:ext cx="51253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Разработка проектных решений  по увеличению мощности ж/д транспортной схемы Комбината по отгрузке товарной продукции на ж/д транспорт до 1500 вагонов в сутки.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85" y="4742347"/>
            <a:ext cx="2411770" cy="48087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85" y="1089130"/>
            <a:ext cx="809422" cy="42143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0201" y="1163286"/>
            <a:ext cx="1058180" cy="35783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420543" y="1831401"/>
            <a:ext cx="64921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Разработка основных проектных решений с вариантами размещения инфраструктуры перегрузочного комплекса (склад класса А и контейнерный терминал) на станции Болдино Горьковской железной дороги. </a:t>
            </a:r>
          </a:p>
          <a:p>
            <a:pPr algn="just"/>
            <a:r>
              <a:rPr lang="ru-RU" sz="1200" dirty="0"/>
              <a:t>Проект </a:t>
            </a:r>
            <a:r>
              <a:rPr lang="ru-RU" sz="1200" dirty="0" smtClean="0"/>
              <a:t>инициирован </a:t>
            </a:r>
            <a:r>
              <a:rPr lang="ru-RU" sz="1200" dirty="0"/>
              <a:t>логистической группой «Адмирал» с целью создания опорного терминала во Владимирской области, что позволит ликвидировать существующие технологические ограничения для развития контейнерных перевозок во Владимирском железнодорожном узле и обеспечит дополнительные перегрузочные мощности по переработке растущих объемов транзитных контейнерных перевозок в смешанном сообщении по направлению Китай – Европа – Китай. Перегрузочный комплекс позволит перенаправить часть грузопотока с транспортно-логистических центов Московского узла и сократить срок доставки транзитных контейнерных перевозок.   </a:t>
            </a:r>
          </a:p>
          <a:p>
            <a:pPr algn="just"/>
            <a:endParaRPr lang="ru-RU" sz="1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420543" y="4805923"/>
            <a:ext cx="64921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Проведение </a:t>
            </a:r>
            <a:r>
              <a:rPr lang="ru-RU" sz="1200" dirty="0"/>
              <a:t>аудита инфраструктуры Светловского речморпорта в рамках разработки концепции развития логистического центра и строительства контейнерного </a:t>
            </a:r>
            <a:r>
              <a:rPr lang="ru-RU" sz="1200" dirty="0" smtClean="0"/>
              <a:t>терминала.</a:t>
            </a:r>
          </a:p>
          <a:p>
            <a:pPr algn="just"/>
            <a:r>
              <a:rPr lang="ru-RU" sz="1200" dirty="0" smtClean="0"/>
              <a:t>Логистический центр обладает высоким логистическим </a:t>
            </a:r>
            <a:r>
              <a:rPr lang="ru-RU" sz="1200" dirty="0"/>
              <a:t>потенциалом по развитию внутрироссийских перевозок товаров автомобильным и железнодорожным транспортом, а также поставок экспортных/импортных грузов в крупнотоннажных контейнерах железнодорожным транспортом.</a:t>
            </a:r>
          </a:p>
          <a:p>
            <a:pPr algn="just"/>
            <a:endParaRPr lang="ru-RU" sz="1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420543" y="4509057"/>
            <a:ext cx="40959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/>
              <a:t>Заказчик ООО «</a:t>
            </a:r>
            <a:r>
              <a:rPr lang="ru-RU" sz="1200" b="1" dirty="0" err="1" smtClean="0"/>
              <a:t>Светловский</a:t>
            </a:r>
            <a:r>
              <a:rPr lang="ru-RU" sz="1200" b="1" dirty="0" smtClean="0"/>
              <a:t> </a:t>
            </a:r>
            <a:r>
              <a:rPr lang="ru-RU" sz="1200" b="1" dirty="0" err="1"/>
              <a:t>речморпорт</a:t>
            </a:r>
            <a:r>
              <a:rPr lang="ru-RU" sz="1200" b="1" dirty="0"/>
              <a:t>»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420543" y="1554402"/>
            <a:ext cx="47436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/>
              <a:t>Заказчик ООО «Логистическая Группа «Адмирал»</a:t>
            </a:r>
          </a:p>
        </p:txBody>
      </p:sp>
    </p:spTree>
    <p:extLst>
      <p:ext uri="{BB962C8B-B14F-4D97-AF65-F5344CB8AC3E}">
        <p14:creationId xmlns:p14="http://schemas.microsoft.com/office/powerpoint/2010/main" val="69347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177770" y="365884"/>
            <a:ext cx="8196209" cy="260258"/>
          </a:xfrm>
        </p:spPr>
        <p:txBody>
          <a:bodyPr/>
          <a:lstStyle/>
          <a:p>
            <a:r>
              <a:rPr lang="ru-RU" dirty="0"/>
              <a:t>РЕАЛИЗОВАННЫЕ КОНСАЛТИНГОВЫЕ </a:t>
            </a:r>
            <a:r>
              <a:rPr lang="ru-RU" dirty="0" smtClean="0"/>
              <a:t>ПРОЕКТЫ (крупнейшие заказчики)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9877" y="990653"/>
            <a:ext cx="1179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В период с 2015 года по </a:t>
            </a:r>
            <a:r>
              <a:rPr lang="ru-RU" sz="1600" dirty="0" smtClean="0"/>
              <a:t>2021 год в рамках логистического консалтинга АО </a:t>
            </a:r>
            <a:r>
              <a:rPr lang="ru-RU" sz="1600" dirty="0"/>
              <a:t>«РЖД Логистика</a:t>
            </a:r>
            <a:r>
              <a:rPr lang="ru-RU" sz="1600" dirty="0" smtClean="0"/>
              <a:t>» реализовано более </a:t>
            </a:r>
            <a:r>
              <a:rPr lang="ru-RU" sz="1600" b="1" dirty="0" smtClean="0"/>
              <a:t>20 проектов</a:t>
            </a:r>
            <a:r>
              <a:rPr lang="ru-RU" sz="1600" dirty="0" smtClean="0"/>
              <a:t>, в которых входила услуга </a:t>
            </a:r>
            <a:r>
              <a:rPr lang="ru-RU" sz="1600" b="1" dirty="0" smtClean="0"/>
              <a:t>консалтинга</a:t>
            </a:r>
            <a:r>
              <a:rPr lang="ru-RU" sz="1600" dirty="0" smtClean="0"/>
              <a:t>, </a:t>
            </a:r>
            <a:r>
              <a:rPr lang="ru-RU" sz="1600" b="1" dirty="0" smtClean="0"/>
              <a:t>аудита</a:t>
            </a:r>
            <a:r>
              <a:rPr lang="ru-RU" sz="1600" dirty="0" smtClean="0"/>
              <a:t> и </a:t>
            </a:r>
            <a:r>
              <a:rPr lang="ru-RU" sz="1600" b="1" dirty="0" smtClean="0"/>
              <a:t>предоставление </a:t>
            </a:r>
            <a:r>
              <a:rPr lang="en-US" sz="1600" b="1" dirty="0" smtClean="0"/>
              <a:t>IT </a:t>
            </a:r>
            <a:r>
              <a:rPr lang="ru-RU" sz="1600" b="1" dirty="0" smtClean="0"/>
              <a:t>решений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026" name="Picture 2" descr="ООО «НЛМК-Калуга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8" t="32569" r="23471" b="25371"/>
          <a:stretch/>
        </p:blipFill>
        <p:spPr bwMode="auto">
          <a:xfrm>
            <a:off x="725715" y="1630188"/>
            <a:ext cx="1857828" cy="74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341070"/>
            <a:ext cx="303997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ea typeface="Verdana" panose="020B0604030504040204" pitchFamily="34" charset="0"/>
                <a:cs typeface="Verdana" panose="020B0604030504040204" pitchFamily="34" charset="0"/>
              </a:rPr>
              <a:t>ООО «НЛМК-Калуга</a:t>
            </a:r>
            <a:r>
              <a:rPr lang="ru-RU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endParaRPr lang="en-US" sz="1400" b="1" dirty="0" smtClean="0"/>
          </a:p>
          <a:p>
            <a:pPr algn="just"/>
            <a:r>
              <a:rPr lang="ru-RU" sz="1200" b="1" dirty="0" smtClean="0"/>
              <a:t>Услуга:</a:t>
            </a:r>
            <a:r>
              <a:rPr lang="ru-RU" sz="1200" dirty="0" smtClean="0"/>
              <a:t> Аудит и консалтинг внутренней </a:t>
            </a:r>
            <a:r>
              <a:rPr lang="ru-RU" sz="1200" dirty="0"/>
              <a:t>логистики Управления логистики и транспорта, </a:t>
            </a:r>
            <a:r>
              <a:rPr lang="ru-RU" sz="1200" dirty="0" smtClean="0"/>
              <a:t>цеха </a:t>
            </a:r>
            <a:r>
              <a:rPr lang="ru-RU" sz="1200" dirty="0"/>
              <a:t>железнодорожного </a:t>
            </a:r>
            <a:r>
              <a:rPr lang="ru-RU" sz="1200" dirty="0" smtClean="0"/>
              <a:t>транспорта.</a:t>
            </a:r>
          </a:p>
          <a:p>
            <a:pPr algn="just"/>
            <a:r>
              <a:rPr lang="ru-RU" sz="1200" b="1" dirty="0" smtClean="0"/>
              <a:t>Результат: </a:t>
            </a:r>
            <a:r>
              <a:rPr lang="ru-RU" sz="1200" dirty="0"/>
              <a:t>Экономия при реализации </a:t>
            </a:r>
            <a:r>
              <a:rPr lang="ru-RU" sz="1200" dirty="0" smtClean="0"/>
              <a:t>предложений – 27,8 млн руб.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376" y="1544320"/>
            <a:ext cx="843062" cy="10170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699" y="2468472"/>
            <a:ext cx="331379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ПАО «Таганрогский </a:t>
            </a:r>
            <a:r>
              <a:rPr lang="ru-RU" sz="1400" b="1" dirty="0">
                <a:ea typeface="Verdana" panose="020B0604030504040204" pitchFamily="34" charset="0"/>
                <a:cs typeface="Verdana" panose="020B0604030504040204" pitchFamily="34" charset="0"/>
              </a:rPr>
              <a:t>Металлургический Завод»</a:t>
            </a:r>
          </a:p>
          <a:p>
            <a:pPr algn="just"/>
            <a:r>
              <a:rPr lang="ru-RU" sz="1200" b="1" dirty="0" smtClean="0"/>
              <a:t>Услуга:</a:t>
            </a:r>
            <a:r>
              <a:rPr lang="ru-RU" sz="1200" dirty="0"/>
              <a:t> </a:t>
            </a:r>
            <a:r>
              <a:rPr lang="ru-RU" sz="1200" dirty="0" smtClean="0"/>
              <a:t>Аудит и консалтинг деятельности </a:t>
            </a:r>
            <a:r>
              <a:rPr lang="ru-RU" sz="1200" dirty="0"/>
              <a:t>внутренней логистики</a:t>
            </a:r>
          </a:p>
          <a:p>
            <a:pPr algn="just"/>
            <a:r>
              <a:rPr lang="ru-RU" sz="1200" b="1" dirty="0" smtClean="0"/>
              <a:t>Результат: </a:t>
            </a:r>
            <a:r>
              <a:rPr lang="ru-RU" sz="1200" dirty="0"/>
              <a:t>Экономия при реализации </a:t>
            </a:r>
            <a:r>
              <a:rPr lang="ru-RU" sz="1200" dirty="0" smtClean="0"/>
              <a:t>предложений – 8,3 млн руб.</a:t>
            </a:r>
            <a:endParaRPr lang="ru-RU" sz="1200" dirty="0"/>
          </a:p>
        </p:txBody>
      </p:sp>
      <p:pic>
        <p:nvPicPr>
          <p:cNvPr id="1030" name="Picture 6" descr="Норильский никель | Forbes.r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5" t="10756" r="21561" b="21226"/>
          <a:stretch/>
        </p:blipFill>
        <p:spPr bwMode="auto">
          <a:xfrm>
            <a:off x="7367309" y="1618746"/>
            <a:ext cx="824643" cy="72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25838" y="2309968"/>
            <a:ext cx="267805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ea typeface="Verdana" panose="020B0604030504040204" pitchFamily="34" charset="0"/>
                <a:cs typeface="Verdana" panose="020B0604030504040204" pitchFamily="34" charset="0"/>
              </a:rPr>
              <a:t>ГМК «Норильский </a:t>
            </a:r>
            <a:r>
              <a:rPr lang="ru-RU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Никель</a:t>
            </a:r>
          </a:p>
          <a:p>
            <a:pPr algn="just"/>
            <a:r>
              <a:rPr lang="ru-RU" sz="1200" b="1" dirty="0" smtClean="0"/>
              <a:t>Услуга:</a:t>
            </a:r>
            <a:r>
              <a:rPr lang="ru-RU" sz="1200" dirty="0" smtClean="0"/>
              <a:t> Разработка ТЭО адаптации </a:t>
            </a:r>
            <a:r>
              <a:rPr lang="ru-RU" sz="1200" dirty="0"/>
              <a:t>логистической схемы </a:t>
            </a:r>
            <a:r>
              <a:rPr lang="ru-RU" sz="1200" dirty="0" smtClean="0"/>
              <a:t>с учетом изменениям грузопотоков</a:t>
            </a:r>
          </a:p>
          <a:p>
            <a:pPr lvl="0" algn="just" fontAlgn="b">
              <a:defRPr/>
            </a:pPr>
            <a:r>
              <a:rPr lang="ru-RU" sz="1200" b="1" dirty="0" smtClean="0"/>
              <a:t>Результат: </a:t>
            </a:r>
            <a:r>
              <a:rPr lang="ru-RU" sz="1200" dirty="0"/>
              <a:t>Определены потребности в </a:t>
            </a:r>
            <a:r>
              <a:rPr lang="ru-RU" sz="1200" dirty="0" smtClean="0"/>
              <a:t>инвестициях </a:t>
            </a:r>
            <a:r>
              <a:rPr lang="en-US" sz="1200" dirty="0" smtClean="0"/>
              <a:t>CAPEX </a:t>
            </a:r>
            <a:r>
              <a:rPr lang="ru-RU" sz="1200" dirty="0" smtClean="0"/>
              <a:t>и </a:t>
            </a:r>
            <a:r>
              <a:rPr lang="en-US" sz="1200" dirty="0" smtClean="0"/>
              <a:t>OPEX</a:t>
            </a:r>
            <a:r>
              <a:rPr lang="ru-RU" sz="1200" dirty="0" smtClean="0"/>
              <a:t> для перевозки дополнительных объемов грузов.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717310"/>
            <a:ext cx="31488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ea typeface="Verdana" panose="020B0604030504040204" pitchFamily="34" charset="0"/>
                <a:cs typeface="Verdana" panose="020B0604030504040204" pitchFamily="34" charset="0"/>
              </a:rPr>
              <a:t>ООО </a:t>
            </a:r>
            <a:r>
              <a:rPr lang="ru-RU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«БГК», </a:t>
            </a:r>
            <a:r>
              <a:rPr lang="en-US" sz="1400" b="1" dirty="0">
                <a:ea typeface="Verdana" panose="020B0604030504040204" pitchFamily="34" charset="0"/>
                <a:cs typeface="Verdana" panose="020B0604030504040204" pitchFamily="34" charset="0"/>
              </a:rPr>
              <a:t>USM Holdings Ltd</a:t>
            </a:r>
            <a:endParaRPr lang="en-US" sz="1400" b="1" dirty="0" smtClean="0"/>
          </a:p>
          <a:p>
            <a:pPr lvl="0" algn="just">
              <a:defRPr/>
            </a:pPr>
            <a:r>
              <a:rPr lang="ru-RU" sz="1200" b="1" dirty="0" smtClean="0"/>
              <a:t>Услуга:</a:t>
            </a:r>
            <a:r>
              <a:rPr lang="ru-RU" sz="1200" dirty="0" smtClean="0"/>
              <a:t> </a:t>
            </a:r>
            <a:r>
              <a:rPr lang="ru-RU" sz="1200" dirty="0"/>
              <a:t>Проведение логистических </a:t>
            </a:r>
            <a:r>
              <a:rPr lang="ru-RU" sz="1200" dirty="0" smtClean="0"/>
              <a:t>исследований для строительства Горно-металлургического </a:t>
            </a:r>
            <a:r>
              <a:rPr lang="ru-RU" sz="1200" dirty="0"/>
              <a:t>комбината «Удокан».</a:t>
            </a:r>
          </a:p>
          <a:p>
            <a:pPr algn="just" fontAlgn="b"/>
            <a:r>
              <a:rPr lang="ru-RU" sz="1200" b="1" dirty="0" smtClean="0"/>
              <a:t>Результат: </a:t>
            </a:r>
            <a:r>
              <a:rPr lang="ru-RU" sz="1200" dirty="0"/>
              <a:t>Снижена стоимость </a:t>
            </a:r>
            <a:r>
              <a:rPr lang="ru-RU" sz="1200" dirty="0" smtClean="0"/>
              <a:t>технического решения </a:t>
            </a:r>
            <a:r>
              <a:rPr lang="ru-RU" sz="1200" dirty="0"/>
              <a:t>с 1,5 млрд. </a:t>
            </a:r>
            <a:r>
              <a:rPr lang="ru-RU" sz="1200" dirty="0" smtClean="0"/>
              <a:t>руб. </a:t>
            </a:r>
            <a:r>
              <a:rPr lang="ru-RU" sz="1200" dirty="0"/>
              <a:t>до 0,9 </a:t>
            </a:r>
            <a:r>
              <a:rPr lang="ru-RU" sz="1200" dirty="0" smtClean="0"/>
              <a:t>млрд руб</a:t>
            </a:r>
            <a:r>
              <a:rPr lang="ru-RU" sz="1200" dirty="0"/>
              <a:t>.</a:t>
            </a:r>
          </a:p>
        </p:txBody>
      </p:sp>
      <p:pic>
        <p:nvPicPr>
          <p:cNvPr id="1032" name="Picture 8" descr="Байкальская горная компан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04" y="3861814"/>
            <a:ext cx="1238250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8479"/>
          <a:stretch/>
        </p:blipFill>
        <p:spPr>
          <a:xfrm>
            <a:off x="4445342" y="3957652"/>
            <a:ext cx="828152" cy="8096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148814" y="5032587"/>
            <a:ext cx="34041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ea typeface="Verdana" panose="020B0604030504040204" pitchFamily="34" charset="0"/>
                <a:cs typeface="Verdana" panose="020B0604030504040204" pitchFamily="34" charset="0"/>
              </a:rPr>
              <a:t>АО «ОЭЗ ППТ «</a:t>
            </a:r>
            <a:r>
              <a:rPr lang="ru-RU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Алабуга»</a:t>
            </a:r>
          </a:p>
          <a:p>
            <a:r>
              <a:rPr lang="ru-RU" sz="1200" b="1" dirty="0" smtClean="0"/>
              <a:t>Услуга</a:t>
            </a:r>
            <a:r>
              <a:rPr lang="ru-RU" sz="1200" b="1" dirty="0"/>
              <a:t>:</a:t>
            </a:r>
            <a:r>
              <a:rPr lang="ru-RU" sz="1200" dirty="0" smtClean="0"/>
              <a:t> </a:t>
            </a:r>
            <a:r>
              <a:rPr lang="ru-RU" sz="1200" dirty="0"/>
              <a:t>Проект </a:t>
            </a:r>
            <a:r>
              <a:rPr lang="ru-RU" sz="1200" dirty="0" smtClean="0"/>
              <a:t>ТЭО строительства/ реконструкции железнодорожных </a:t>
            </a:r>
            <a:r>
              <a:rPr lang="ru-RU" sz="1200" dirty="0"/>
              <a:t>путей </a:t>
            </a:r>
            <a:endParaRPr lang="ru-RU" sz="1200" dirty="0" smtClean="0"/>
          </a:p>
          <a:p>
            <a:pPr lvl="0">
              <a:defRPr/>
            </a:pPr>
            <a:r>
              <a:rPr lang="ru-RU" sz="1200" dirty="0" smtClean="0"/>
              <a:t>АО </a:t>
            </a:r>
            <a:r>
              <a:rPr lang="ru-RU" sz="1200" dirty="0"/>
              <a:t>«ОЭЗ ППТ «Алабуга». </a:t>
            </a:r>
          </a:p>
          <a:p>
            <a:pPr lvl="0">
              <a:defRPr/>
            </a:pPr>
            <a:r>
              <a:rPr lang="ru-RU" sz="1200" dirty="0"/>
              <a:t>Выполнение работ по разработке технико-экономического обоснования.</a:t>
            </a:r>
          </a:p>
          <a:p>
            <a:pPr algn="just" fontAlgn="b"/>
            <a:r>
              <a:rPr lang="ru-RU" sz="1200" b="1" dirty="0" smtClean="0"/>
              <a:t>Результат: </a:t>
            </a:r>
            <a:r>
              <a:rPr lang="ru-RU" sz="1200" dirty="0" smtClean="0"/>
              <a:t>Выполнено технико-экономическое обоснование.</a:t>
            </a:r>
            <a:endParaRPr lang="ru-RU" sz="1200" dirty="0"/>
          </a:p>
        </p:txBody>
      </p:sp>
      <p:pic>
        <p:nvPicPr>
          <p:cNvPr id="1034" name="Picture 10" descr="Кольская горно-металлургическая компания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11"/>
          <a:stretch/>
        </p:blipFill>
        <p:spPr bwMode="auto">
          <a:xfrm>
            <a:off x="9889114" y="1532735"/>
            <a:ext cx="1514417" cy="77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253537" y="2353258"/>
            <a:ext cx="278557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ea typeface="Verdana" panose="020B0604030504040204" pitchFamily="34" charset="0"/>
                <a:cs typeface="Verdana" panose="020B0604030504040204" pitchFamily="34" charset="0"/>
              </a:rPr>
              <a:t>АО «Кольская ГМК»</a:t>
            </a:r>
          </a:p>
          <a:p>
            <a:pPr lvl="0" algn="just">
              <a:defRPr/>
            </a:pPr>
            <a:r>
              <a:rPr lang="ru-RU" sz="1200" b="1" dirty="0" smtClean="0"/>
              <a:t>Услуга:</a:t>
            </a:r>
            <a:r>
              <a:rPr lang="ru-RU" sz="1200" dirty="0" smtClean="0"/>
              <a:t> Разработка ТЭО адаптации </a:t>
            </a:r>
            <a:r>
              <a:rPr lang="ru-RU" sz="1200" dirty="0"/>
              <a:t>логистической схемы </a:t>
            </a:r>
            <a:r>
              <a:rPr lang="ru-RU" sz="1200" dirty="0" smtClean="0"/>
              <a:t>в связи с реконфигурацией производства</a:t>
            </a:r>
            <a:endParaRPr lang="ru-RU" sz="1200" dirty="0"/>
          </a:p>
          <a:p>
            <a:pPr lvl="0" algn="just" fontAlgn="b">
              <a:defRPr/>
            </a:pPr>
            <a:r>
              <a:rPr lang="ru-RU" sz="1200" b="1" dirty="0" smtClean="0"/>
              <a:t>Результат: </a:t>
            </a:r>
            <a:r>
              <a:rPr lang="ru-RU" sz="1200" dirty="0"/>
              <a:t>Выбрана оптимальная площадка, </a:t>
            </a:r>
            <a:r>
              <a:rPr lang="ru-RU" sz="1200" dirty="0" smtClean="0"/>
              <a:t>разработаны рекомендации по изменению технологии </a:t>
            </a:r>
            <a:r>
              <a:rPr lang="ru-RU" sz="1200" dirty="0"/>
              <a:t>работы </a:t>
            </a:r>
            <a:r>
              <a:rPr lang="ru-RU" sz="1200" dirty="0" smtClean="0"/>
              <a:t>предприятия. </a:t>
            </a:r>
            <a:endParaRPr lang="ru-RU" sz="1200" dirty="0"/>
          </a:p>
        </p:txBody>
      </p:sp>
      <p:pic>
        <p:nvPicPr>
          <p:cNvPr id="16" name="Picture 2" descr="Картинки по запросу зтз лог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267" y="4498575"/>
            <a:ext cx="1285750" cy="53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19081" y="5032587"/>
            <a:ext cx="49879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/>
              <a:t>Услуга</a:t>
            </a:r>
            <a:r>
              <a:rPr lang="ru-RU" sz="1200" b="1" dirty="0" smtClean="0"/>
              <a:t>: </a:t>
            </a:r>
            <a:r>
              <a:rPr lang="ru-RU" sz="1200" dirty="0"/>
              <a:t>Проведение технологического </a:t>
            </a:r>
            <a:r>
              <a:rPr lang="ru-RU" sz="1200" dirty="0" smtClean="0"/>
              <a:t>аудита, </a:t>
            </a:r>
            <a:r>
              <a:rPr lang="ru-RU" sz="1200" dirty="0"/>
              <a:t>Определение возможности стратегического планирования</a:t>
            </a:r>
          </a:p>
          <a:p>
            <a:pPr algn="just"/>
            <a:r>
              <a:rPr lang="ru-RU" sz="1200" b="1" dirty="0" smtClean="0"/>
              <a:t>Результат: </a:t>
            </a:r>
            <a:r>
              <a:rPr lang="ru-RU" sz="1200" dirty="0"/>
              <a:t>Раз</a:t>
            </a:r>
            <a:r>
              <a:rPr lang="ru-RU" sz="1200" dirty="0" smtClean="0"/>
              <a:t>работана </a:t>
            </a:r>
            <a:r>
              <a:rPr lang="ru-RU" sz="1200" dirty="0"/>
              <a:t>дорожная карта по организации внутренней и внешней логистики предприятия, в целях увеличения вагонооборота с 5000 до 8500 </a:t>
            </a:r>
            <a:r>
              <a:rPr lang="ru-RU" sz="1200" dirty="0" err="1"/>
              <a:t>усл</a:t>
            </a:r>
            <a:r>
              <a:rPr lang="ru-RU" sz="1200" dirty="0"/>
              <a:t>. вагонов в месяц. Предложены решения по оптимизации </a:t>
            </a:r>
            <a:r>
              <a:rPr lang="ru-RU" sz="1200" dirty="0" smtClean="0"/>
              <a:t>эксплуатационных </a:t>
            </a:r>
            <a:r>
              <a:rPr lang="ru-RU" sz="1200" dirty="0"/>
              <a:t>расходов предприятия. </a:t>
            </a:r>
          </a:p>
        </p:txBody>
      </p:sp>
    </p:spTree>
    <p:extLst>
      <p:ext uri="{BB962C8B-B14F-4D97-AF65-F5344CB8AC3E}">
        <p14:creationId xmlns:p14="http://schemas.microsoft.com/office/powerpoint/2010/main" val="320050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3160346" y="1978242"/>
            <a:ext cx="5871306" cy="153670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>
            <a:lvl1pPr marL="0">
              <a:defRPr sz="5500" b="1" i="0">
                <a:solidFill>
                  <a:srgbClr val="231F20"/>
                </a:solidFill>
                <a:latin typeface="Verdana"/>
                <a:ea typeface="+mn-ea"/>
                <a:cs typeface="Verdan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5875" marR="5080" lvl="0" indent="993140" defTabSz="914400" eaLnBrk="1" fontAlgn="auto" latinLnBrk="0" hangingPunct="1">
              <a:lnSpc>
                <a:spcPts val="53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СПАСИБО  ЗА</a:t>
            </a:r>
            <a:r>
              <a:rPr kumimoji="0" lang="ru-RU" sz="5500" b="1" i="0" u="none" strike="noStrike" kern="0" cap="none" spc="-9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 </a:t>
            </a:r>
            <a:r>
              <a:rPr kumimoji="0" lang="ru-RU" sz="5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ВНИМАНИЕ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9109" y="5200714"/>
            <a:ext cx="5822950" cy="1400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9915">
              <a:lnSpc>
                <a:spcPct val="113100"/>
              </a:lnSpc>
              <a:spcBef>
                <a:spcPts val="100"/>
              </a:spcBef>
            </a:pPr>
            <a:r>
              <a:rPr sz="1400" dirty="0">
                <a:solidFill>
                  <a:srgbClr val="003356"/>
                </a:solidFill>
                <a:cs typeface="Verdana"/>
              </a:rPr>
              <a:t>107078,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г. </a:t>
            </a:r>
            <a:r>
              <a:rPr sz="1400" dirty="0">
                <a:solidFill>
                  <a:srgbClr val="003356"/>
                </a:solidFill>
                <a:cs typeface="Verdana"/>
              </a:rPr>
              <a:t>Москва, ул. Маши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Порываевой, </a:t>
            </a:r>
            <a:r>
              <a:rPr sz="1400" dirty="0">
                <a:solidFill>
                  <a:srgbClr val="003356"/>
                </a:solidFill>
                <a:cs typeface="Verdana"/>
              </a:rPr>
              <a:t>д. 34,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блок </a:t>
            </a:r>
            <a:r>
              <a:rPr sz="1400" dirty="0">
                <a:solidFill>
                  <a:srgbClr val="003356"/>
                </a:solidFill>
                <a:cs typeface="Verdana"/>
              </a:rPr>
              <a:t>1 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Тел. +7 (495) </a:t>
            </a:r>
            <a:r>
              <a:rPr sz="1400" dirty="0">
                <a:solidFill>
                  <a:srgbClr val="003356"/>
                </a:solidFill>
                <a:cs typeface="Verdana"/>
              </a:rPr>
              <a:t>988 68 68</a:t>
            </a:r>
            <a:endParaRPr sz="1400" dirty="0">
              <a:solidFill>
                <a:prstClr val="black"/>
              </a:solidFill>
              <a:cs typeface="Verdana"/>
            </a:endParaRPr>
          </a:p>
          <a:p>
            <a:pPr marL="12700">
              <a:spcBef>
                <a:spcPts val="219"/>
              </a:spcBef>
            </a:pPr>
            <a:r>
              <a:rPr sz="1400" dirty="0">
                <a:solidFill>
                  <a:srgbClr val="003356"/>
                </a:solidFill>
                <a:cs typeface="Verdana"/>
              </a:rPr>
              <a:t>Факс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+7 (495) </a:t>
            </a:r>
            <a:r>
              <a:rPr sz="1400" dirty="0">
                <a:solidFill>
                  <a:srgbClr val="003356"/>
                </a:solidFill>
                <a:cs typeface="Verdana"/>
              </a:rPr>
              <a:t>748 32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 </a:t>
            </a:r>
            <a:r>
              <a:rPr sz="1400" dirty="0">
                <a:solidFill>
                  <a:srgbClr val="003356"/>
                </a:solidFill>
                <a:cs typeface="Verdana"/>
              </a:rPr>
              <a:t>32</a:t>
            </a:r>
            <a:endParaRPr sz="1400" dirty="0">
              <a:solidFill>
                <a:prstClr val="black"/>
              </a:solidFill>
              <a:cs typeface="Verdana"/>
            </a:endParaRPr>
          </a:p>
          <a:p>
            <a:pPr marL="12700">
              <a:spcBef>
                <a:spcPts val="610"/>
              </a:spcBef>
            </a:pPr>
            <a:r>
              <a:rPr sz="3300" b="1" baseline="-7575" dirty="0">
                <a:solidFill>
                  <a:schemeClr val="bg1"/>
                </a:solidFill>
                <a:cs typeface="Verdana"/>
              </a:rPr>
              <a:t>8 800 775 01 00 </a:t>
            </a:r>
            <a:r>
              <a:rPr sz="1500" dirty="0">
                <a:solidFill>
                  <a:schemeClr val="bg1"/>
                </a:solidFill>
                <a:cs typeface="Verdana"/>
              </a:rPr>
              <a:t>| </a:t>
            </a:r>
            <a:r>
              <a:rPr sz="1500" spc="-10" dirty="0">
                <a:solidFill>
                  <a:schemeClr val="bg1"/>
                </a:solidFill>
                <a:cs typeface="Verdana"/>
              </a:rPr>
              <a:t>www.rzdlog.ru </a:t>
            </a:r>
            <a:r>
              <a:rPr sz="1500" dirty="0">
                <a:solidFill>
                  <a:schemeClr val="bg1"/>
                </a:solidFill>
                <a:cs typeface="Verdana"/>
              </a:rPr>
              <a:t>|</a:t>
            </a:r>
            <a:r>
              <a:rPr sz="1500" spc="-229" dirty="0">
                <a:solidFill>
                  <a:schemeClr val="bg1"/>
                </a:solidFill>
                <a:cs typeface="Verdana"/>
              </a:rPr>
              <a:t> </a:t>
            </a:r>
            <a:r>
              <a:rPr sz="1500" spc="-10" dirty="0">
                <a:solidFill>
                  <a:schemeClr val="bg1"/>
                </a:solidFill>
                <a:cs typeface="Verdana"/>
              </a:rPr>
              <a:t>info@rzdlog.ru</a:t>
            </a:r>
            <a:endParaRPr sz="1500" dirty="0">
              <a:solidFill>
                <a:schemeClr val="bg1"/>
              </a:solidFill>
              <a:cs typeface="Verdana"/>
            </a:endParaRPr>
          </a:p>
          <a:p>
            <a:pPr marL="12700">
              <a:spcBef>
                <a:spcPts val="675"/>
              </a:spcBef>
            </a:pPr>
            <a:r>
              <a:rPr sz="1000" spc="-5" dirty="0">
                <a:solidFill>
                  <a:srgbClr val="003F53"/>
                </a:solidFill>
                <a:cs typeface="Verdana"/>
              </a:rPr>
              <a:t>Единый информационный </a:t>
            </a:r>
            <a:r>
              <a:rPr sz="1000" dirty="0">
                <a:solidFill>
                  <a:srgbClr val="003F53"/>
                </a:solidFill>
                <a:cs typeface="Verdana"/>
              </a:rPr>
              <a:t>центр 24/7</a:t>
            </a:r>
            <a:endParaRPr sz="1000" dirty="0">
              <a:solidFill>
                <a:prstClr val="black"/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778605373"/>
      </p:ext>
    </p:extLst>
  </p:cSld>
  <p:clrMapOvr>
    <a:masterClrMapping/>
  </p:clrMapOvr>
</p:sld>
</file>

<file path=ppt/theme/theme1.xml><?xml version="1.0" encoding="utf-8"?>
<a:theme xmlns:a="http://schemas.openxmlformats.org/drawingml/2006/main" name="RZDL">
  <a:themeElements>
    <a:clrScheme name="РЖД Логистика">
      <a:dk1>
        <a:srgbClr val="44546A"/>
      </a:dk1>
      <a:lt1>
        <a:sysClr val="window" lastClr="FFFFFF"/>
      </a:lt1>
      <a:dk2>
        <a:srgbClr val="44546A"/>
      </a:dk2>
      <a:lt2>
        <a:srgbClr val="D6DCE4"/>
      </a:lt2>
      <a:accent1>
        <a:srgbClr val="44546A"/>
      </a:accent1>
      <a:accent2>
        <a:srgbClr val="ED7D31"/>
      </a:accent2>
      <a:accent3>
        <a:srgbClr val="5B9BD5"/>
      </a:accent3>
      <a:accent4>
        <a:srgbClr val="9A3487"/>
      </a:accent4>
      <a:accent5>
        <a:srgbClr val="E73F22"/>
      </a:accent5>
      <a:accent6>
        <a:srgbClr val="70AD47"/>
      </a:accent6>
      <a:hlink>
        <a:srgbClr val="4472C4"/>
      </a:hlink>
      <a:folHlink>
        <a:srgbClr val="4472C4"/>
      </a:folHlink>
    </a:clrScheme>
    <a:fontScheme name="Другая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pattFill prst="ltUpDiag">
          <a:fgClr>
            <a:schemeClr val="tx2">
              <a:lumMod val="40000"/>
              <a:lumOff val="60000"/>
            </a:schemeClr>
          </a:fgClr>
          <a:bgClr>
            <a:schemeClr val="bg1"/>
          </a:bgClr>
        </a:patt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Презентация14" id="{3D9B6802-D754-4017-8589-5EF1BDBAA4DB}" vid="{62049E33-BDF3-4A0C-9FFF-F9863E26E4E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2719</TotalTime>
  <Words>1292</Words>
  <Application>Microsoft Office PowerPoint</Application>
  <PresentationFormat>Широкоэкранный</PresentationFormat>
  <Paragraphs>147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FSRAILWAY Bold</vt:lpstr>
      <vt:lpstr>RussianRail G Pro</vt:lpstr>
      <vt:lpstr>Verdana</vt:lpstr>
      <vt:lpstr>RZDL</vt:lpstr>
      <vt:lpstr>Услуги консалтинга и логистического аудита  РЖД Логистика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Фандеев Илья Владимирович</dc:creator>
  <cp:lastModifiedBy>Каляева Юлия Александровна</cp:lastModifiedBy>
  <cp:revision>80</cp:revision>
  <cp:lastPrinted>2022-08-04T05:37:16Z</cp:lastPrinted>
  <dcterms:created xsi:type="dcterms:W3CDTF">2022-04-04T09:56:23Z</dcterms:created>
  <dcterms:modified xsi:type="dcterms:W3CDTF">2023-11-21T13:55:52Z</dcterms:modified>
</cp:coreProperties>
</file>